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21"/>
  </p:notesMasterIdLst>
  <p:sldIdLst>
    <p:sldId id="307" r:id="rId2"/>
    <p:sldId id="292" r:id="rId3"/>
    <p:sldId id="279" r:id="rId4"/>
    <p:sldId id="305" r:id="rId5"/>
    <p:sldId id="257" r:id="rId6"/>
    <p:sldId id="294" r:id="rId7"/>
    <p:sldId id="295" r:id="rId8"/>
    <p:sldId id="304" r:id="rId9"/>
    <p:sldId id="293" r:id="rId10"/>
    <p:sldId id="298" r:id="rId11"/>
    <p:sldId id="299" r:id="rId12"/>
    <p:sldId id="278" r:id="rId13"/>
    <p:sldId id="284" r:id="rId14"/>
    <p:sldId id="288" r:id="rId15"/>
    <p:sldId id="309" r:id="rId16"/>
    <p:sldId id="306" r:id="rId17"/>
    <p:sldId id="301" r:id="rId18"/>
    <p:sldId id="300" r:id="rId19"/>
    <p:sldId id="30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autoAdjust="0"/>
    <p:restoredTop sz="76264" autoAdjust="0"/>
  </p:normalViewPr>
  <p:slideViewPr>
    <p:cSldViewPr snapToGrid="0" snapToObjects="1">
      <p:cViewPr varScale="1">
        <p:scale>
          <a:sx n="93" d="100"/>
          <a:sy n="93" d="100"/>
        </p:scale>
        <p:origin x="20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C8FC5-8E25-914B-89F8-384471FCFA5E}" type="datetimeFigureOut">
              <a:rPr lang="en-US" smtClean="0"/>
              <a:pPr/>
              <a:t>1/24/20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A7FFB-D4AF-5144-8111-0F7A9793A466}" type="slidenum">
              <a:rPr lang="en-US" smtClean="0"/>
              <a:pPr/>
              <a:t>‹#›</a:t>
            </a:fld>
            <a:endParaRPr lang="en-US"/>
          </a:p>
        </p:txBody>
      </p:sp>
    </p:spTree>
    <p:extLst>
      <p:ext uri="{BB962C8B-B14F-4D97-AF65-F5344CB8AC3E}">
        <p14:creationId xmlns:p14="http://schemas.microsoft.com/office/powerpoint/2010/main" val="4146819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Troposph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1577A-56E8-624B-ADB2-150E9A716911}" type="slidenum">
              <a:rPr lang="en-US"/>
              <a:pPr/>
              <a:t>2</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r>
              <a:rPr lang="en-US" baseline="0" dirty="0"/>
              <a:t>O</a:t>
            </a:r>
            <a:r>
              <a:rPr lang="en-US" baseline="30000" dirty="0"/>
              <a:t>18</a:t>
            </a:r>
            <a:r>
              <a:rPr lang="en-US" dirty="0"/>
              <a:t> : </a:t>
            </a:r>
            <a:r>
              <a:rPr lang="en-US" baseline="0" dirty="0"/>
              <a:t>O</a:t>
            </a:r>
            <a:r>
              <a:rPr lang="en-US" baseline="30000" dirty="0"/>
              <a:t>17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Carbon-14 is produced in the upper layers of the </a:t>
            </a:r>
            <a:r>
              <a:rPr lang="en-US" sz="1200" kern="1200" dirty="0">
                <a:solidFill>
                  <a:schemeClr val="tx1"/>
                </a:solidFill>
                <a:latin typeface="+mn-lt"/>
                <a:ea typeface="+mn-ea"/>
                <a:cs typeface="+mn-cs"/>
                <a:hlinkClick r:id="rId3"/>
              </a:rPr>
              <a:t>troposphere</a:t>
            </a:r>
            <a:r>
              <a:rPr lang="en-US" sz="1200" kern="1200" baseline="0" dirty="0">
                <a:solidFill>
                  <a:schemeClr val="tx1"/>
                </a:solidFill>
                <a:latin typeface="+mn-lt"/>
                <a:ea typeface="+mn-ea"/>
                <a:cs typeface="+mn-cs"/>
                <a:hlinkClick r:id="rId3"/>
              </a:rPr>
              <a:t> </a:t>
            </a:r>
            <a:r>
              <a:rPr lang="en-US" sz="1200" kern="1200" dirty="0">
                <a:solidFill>
                  <a:schemeClr val="tx1"/>
                </a:solidFill>
                <a:latin typeface="+mn-lt"/>
                <a:ea typeface="+mn-ea"/>
                <a:cs typeface="+mn-cs"/>
                <a:hlinkClick r:id="rId3"/>
              </a:rPr>
              <a:t>and</a:t>
            </a:r>
            <a:r>
              <a:rPr lang="en-US" sz="1200" kern="1200" baseline="0" dirty="0">
                <a:solidFill>
                  <a:schemeClr val="tx1"/>
                </a:solidFill>
                <a:latin typeface="+mn-lt"/>
                <a:ea typeface="+mn-ea"/>
                <a:cs typeface="+mn-cs"/>
                <a:hlinkClick r:id="rId3"/>
              </a:rPr>
              <a:t> the</a:t>
            </a:r>
            <a:r>
              <a:rPr lang="en-US" sz="1200" kern="1200" dirty="0">
                <a:solidFill>
                  <a:schemeClr val="tx1"/>
                </a:solidFill>
                <a:latin typeface="+mn-lt"/>
                <a:ea typeface="+mn-ea"/>
                <a:cs typeface="+mn-cs"/>
                <a:hlinkClick r:id="rId3"/>
              </a:rPr>
              <a:t> </a:t>
            </a:r>
            <a:r>
              <a:rPr lang="en-US" sz="1200" kern="1200" dirty="0">
                <a:solidFill>
                  <a:schemeClr val="tx1"/>
                </a:solidFill>
                <a:latin typeface="+mn-lt"/>
                <a:ea typeface="+mn-ea"/>
                <a:cs typeface="+mn-cs"/>
              </a:rPr>
              <a:t>stratosphere by  thermal neutrons absorbed by nitrogen atoms.</a:t>
            </a:r>
            <a:endParaRPr lang="en-US" sz="1200" u="none" kern="1200" dirty="0">
              <a:solidFill>
                <a:schemeClr val="tx1"/>
              </a:solidFill>
              <a:latin typeface="+mn-lt"/>
              <a:ea typeface="+mn-ea"/>
              <a:cs typeface="+mn-cs"/>
            </a:endParaRP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Plants</a:t>
            </a:r>
            <a:r>
              <a:rPr lang="en-US" sz="1200" u="none" kern="1200" baseline="0" dirty="0">
                <a:solidFill>
                  <a:schemeClr val="tx1"/>
                </a:solidFill>
                <a:latin typeface="+mn-lt"/>
                <a:ea typeface="+mn-ea"/>
                <a:cs typeface="+mn-cs"/>
              </a:rPr>
              <a:t> take in </a:t>
            </a:r>
            <a:r>
              <a:rPr lang="en-US" sz="1200" u="none" kern="1200" dirty="0">
                <a:solidFill>
                  <a:schemeClr val="tx1"/>
                </a:solidFill>
                <a:latin typeface="+mn-lt"/>
                <a:ea typeface="+mn-ea"/>
                <a:cs typeface="+mn-cs"/>
              </a:rPr>
              <a:t>atmospheric carbon during photosynthesis, so the level of </a:t>
            </a:r>
            <a:r>
              <a:rPr lang="en-US" sz="1200" u="none" kern="1200" baseline="30000" dirty="0">
                <a:solidFill>
                  <a:schemeClr val="tx1"/>
                </a:solidFill>
                <a:latin typeface="+mn-lt"/>
                <a:ea typeface="+mn-ea"/>
                <a:cs typeface="+mn-cs"/>
              </a:rPr>
              <a:t>14</a:t>
            </a:r>
            <a:r>
              <a:rPr lang="en-US" sz="1200" u="none" kern="1200" baseline="0" dirty="0">
                <a:solidFill>
                  <a:schemeClr val="tx1"/>
                </a:solidFill>
                <a:latin typeface="+mn-lt"/>
                <a:ea typeface="+mn-ea"/>
                <a:cs typeface="+mn-cs"/>
              </a:rPr>
              <a:t>C in plants and animals when they die approximately equals the level of </a:t>
            </a:r>
            <a:r>
              <a:rPr lang="en-US" sz="1200" u="none" kern="1200" baseline="30000" dirty="0">
                <a:solidFill>
                  <a:schemeClr val="tx1"/>
                </a:solidFill>
                <a:latin typeface="+mn-lt"/>
                <a:ea typeface="+mn-ea"/>
                <a:cs typeface="+mn-cs"/>
              </a:rPr>
              <a:t>14</a:t>
            </a:r>
            <a:r>
              <a:rPr lang="en-US" sz="1200" u="none" kern="1200" baseline="0" dirty="0">
                <a:solidFill>
                  <a:schemeClr val="tx1"/>
                </a:solidFill>
                <a:latin typeface="+mn-lt"/>
                <a:ea typeface="+mn-ea"/>
                <a:cs typeface="+mn-cs"/>
              </a:rPr>
              <a:t>C in the atmosphere at that time. However, it decreases thereafter from radioactive decay, allowing the date of death or fixation to be estimated.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 initial </a:t>
            </a:r>
            <a:r>
              <a:rPr lang="en-US" sz="1200" u="none" kern="1200" baseline="30000" dirty="0">
                <a:solidFill>
                  <a:schemeClr val="tx1"/>
                </a:solidFill>
                <a:latin typeface="+mn-lt"/>
                <a:ea typeface="+mn-ea"/>
                <a:cs typeface="+mn-cs"/>
              </a:rPr>
              <a:t>14</a:t>
            </a:r>
            <a:r>
              <a:rPr lang="en-US" sz="1200" u="none" kern="1200" baseline="0" dirty="0">
                <a:solidFill>
                  <a:schemeClr val="tx1"/>
                </a:solidFill>
                <a:latin typeface="+mn-lt"/>
                <a:ea typeface="+mn-ea"/>
                <a:cs typeface="+mn-cs"/>
              </a:rPr>
              <a:t>C level for the calculation can either be estimated, or else directly compared with known year-by-year data from tree-ring data (dendrochronology) up to 10,000 years ago (using overlapping data from live and dead trees in a given area), or else from cave deposits (speleothems), back to about 45,000 years before the present.</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 calculation or (more accurately) a direct comparison of carbon-14 levels in a sample, with tree ring or cave-deposit carbon-14 levels of a known age, then gives the wood or animal sample age-since-formation.</a:t>
            </a:r>
            <a:endParaRPr lang="en-US" u="none" dirty="0"/>
          </a:p>
        </p:txBody>
      </p:sp>
      <p:sp>
        <p:nvSpPr>
          <p:cNvPr id="4" name="Slide Number Placeholder 3"/>
          <p:cNvSpPr>
            <a:spLocks noGrp="1"/>
          </p:cNvSpPr>
          <p:nvPr>
            <p:ph type="sldNum" sz="quarter" idx="10"/>
          </p:nvPr>
        </p:nvSpPr>
        <p:spPr/>
        <p:txBody>
          <a:bodyPr/>
          <a:lstStyle/>
          <a:p>
            <a:fld id="{597A7FFB-D4AF-5144-8111-0F7A9793A466}" type="slidenum">
              <a:rPr lang="en-US" smtClean="0"/>
              <a:pPr/>
              <a:t>14</a:t>
            </a:fld>
            <a:endParaRPr lang="en-US"/>
          </a:p>
        </p:txBody>
      </p:sp>
    </p:spTree>
    <p:extLst>
      <p:ext uri="{BB962C8B-B14F-4D97-AF65-F5344CB8AC3E}">
        <p14:creationId xmlns:p14="http://schemas.microsoft.com/office/powerpoint/2010/main" val="19603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A7FFB-D4AF-5144-8111-0F7A9793A466}" type="slidenum">
              <a:rPr lang="en-US" smtClean="0"/>
              <a:pPr/>
              <a:t>15</a:t>
            </a:fld>
            <a:endParaRPr lang="en-US"/>
          </a:p>
        </p:txBody>
      </p:sp>
    </p:spTree>
    <p:extLst>
      <p:ext uri="{BB962C8B-B14F-4D97-AF65-F5344CB8AC3E}">
        <p14:creationId xmlns:p14="http://schemas.microsoft.com/office/powerpoint/2010/main" val="354920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understand that the age of a sedimentary layer (bed, formation, etc.) is NOT the age of the particles that compose the rock. </a:t>
            </a:r>
          </a:p>
          <a:p>
            <a:r>
              <a:rPr lang="en-US" dirty="0"/>
              <a:t>we have many sedimentary rock units that are only a few million years old, or less, but that nevertheless contain particles (small rock fragments or mineral grains) that are over 100 million years old.  It is the laying-down of the sediment that counts, not the age of the particles.</a:t>
            </a:r>
          </a:p>
        </p:txBody>
      </p:sp>
      <p:sp>
        <p:nvSpPr>
          <p:cNvPr id="4" name="Slide Number Placeholder 3"/>
          <p:cNvSpPr>
            <a:spLocks noGrp="1"/>
          </p:cNvSpPr>
          <p:nvPr>
            <p:ph type="sldNum" sz="quarter" idx="10"/>
          </p:nvPr>
        </p:nvSpPr>
        <p:spPr/>
        <p:txBody>
          <a:bodyPr/>
          <a:lstStyle/>
          <a:p>
            <a:fld id="{597A7FFB-D4AF-5144-8111-0F7A9793A466}"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understand that the age of a sedimentary layer (bed, formation, etc.) is NOT the age of the particles that compose the rock. </a:t>
            </a:r>
          </a:p>
          <a:p>
            <a:r>
              <a:rPr lang="en-US" dirty="0"/>
              <a:t>we have many sedimentary rock units that are only a few million years old, or less, but that nevertheless contain particles (small rock fragments or mineral grains) that are over 100 million years old.  It is the laying-down of the sediment that counts, not the age of the particles.</a:t>
            </a:r>
          </a:p>
        </p:txBody>
      </p:sp>
      <p:sp>
        <p:nvSpPr>
          <p:cNvPr id="4" name="Slide Number Placeholder 3"/>
          <p:cNvSpPr>
            <a:spLocks noGrp="1"/>
          </p:cNvSpPr>
          <p:nvPr>
            <p:ph type="sldNum" sz="quarter" idx="10"/>
          </p:nvPr>
        </p:nvSpPr>
        <p:spPr/>
        <p:txBody>
          <a:bodyPr/>
          <a:lstStyle/>
          <a:p>
            <a:fld id="{597A7FFB-D4AF-5144-8111-0F7A9793A466}"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understand that the age of a sedimentary layer (bed, formation, etc.) is NOT the age of the particles that compose the rock. </a:t>
            </a:r>
          </a:p>
          <a:p>
            <a:r>
              <a:rPr lang="en-US" dirty="0"/>
              <a:t>we have many sedimentary rock units that are only a few million years old, or less, but that nevertheless contain particles (small rock fragments or mineral grains) that are over 100 million years old.  It is the laying-down of the sediment that counts, not the age of the particles.</a:t>
            </a:r>
          </a:p>
        </p:txBody>
      </p:sp>
      <p:sp>
        <p:nvSpPr>
          <p:cNvPr id="4" name="Slide Number Placeholder 3"/>
          <p:cNvSpPr>
            <a:spLocks noGrp="1"/>
          </p:cNvSpPr>
          <p:nvPr>
            <p:ph type="sldNum" sz="quarter" idx="10"/>
          </p:nvPr>
        </p:nvSpPr>
        <p:spPr/>
        <p:txBody>
          <a:bodyPr/>
          <a:lstStyle/>
          <a:p>
            <a:fld id="{597A7FFB-D4AF-5144-8111-0F7A9793A4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1D9EBAE-86F3-BB48-B1AF-99CF6EC2AAB6}" type="slidenum">
              <a:rPr lang="en-US" sz="1200"/>
              <a:pPr/>
              <a:t>3</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a:r>
              <a:rPr lang="en-US" sz="1200" dirty="0">
                <a:solidFill>
                  <a:srgbClr val="0000FF"/>
                </a:solidFill>
                <a:latin typeface="Comic Sans MS" charset="0"/>
              </a:rPr>
              <a:t>1896-1898</a:t>
            </a:r>
            <a:r>
              <a:rPr lang="en-US" sz="1200" baseline="0" dirty="0">
                <a:solidFill>
                  <a:srgbClr val="0000FF"/>
                </a:solidFill>
                <a:latin typeface="Comic Sans MS" charset="0"/>
              </a:rPr>
              <a:t>  </a:t>
            </a:r>
            <a:r>
              <a:rPr lang="en-US" sz="1200" dirty="0">
                <a:solidFill>
                  <a:srgbClr val="0000FF"/>
                </a:solidFill>
                <a:latin typeface="Comic Sans MS" charset="0"/>
              </a:rPr>
              <a:t>Radioactivity discovered by: Henri Becquerel and Marie and Pierre Curie.</a:t>
            </a:r>
            <a:r>
              <a:rPr lang="en-US" dirty="0">
                <a:latin typeface="Times-Roman" charset="0"/>
              </a:rPr>
              <a:t> </a:t>
            </a:r>
          </a:p>
          <a:p>
            <a:pPr algn="l"/>
            <a:endParaRPr lang="en-US" dirty="0">
              <a:latin typeface="Times-Roman" charset="0"/>
            </a:endParaRPr>
          </a:p>
          <a:p>
            <a:pPr algn="l"/>
            <a:r>
              <a:rPr lang="en-US" dirty="0">
                <a:latin typeface="Times-Roman" charset="0"/>
              </a:rPr>
              <a:t>SNF ,is only at the shortest distances; EM radiation much greater distances </a:t>
            </a:r>
          </a:p>
          <a:p>
            <a:pPr algn="l"/>
            <a:r>
              <a:rPr lang="en-US" dirty="0" err="1">
                <a:latin typeface="Times-Roman" charset="0"/>
              </a:rPr>
              <a:t>Therfeore</a:t>
            </a:r>
            <a:r>
              <a:rPr lang="en-US" dirty="0">
                <a:latin typeface="Times-Roman" charset="0"/>
              </a:rPr>
              <a:t>, effect of</a:t>
            </a:r>
            <a:r>
              <a:rPr lang="en-US" baseline="0" dirty="0">
                <a:latin typeface="Times-Roman" charset="0"/>
              </a:rPr>
              <a:t> the interaction of the two differs between large and small atoms</a:t>
            </a:r>
          </a:p>
          <a:p>
            <a:pPr algn="l"/>
            <a:endParaRPr lang="en-US" baseline="0" dirty="0">
              <a:latin typeface="Times-Roman" charset="0"/>
            </a:endParaRPr>
          </a:p>
          <a:p>
            <a:pPr algn="l"/>
            <a:endParaRPr lang="en-US" dirty="0">
              <a:latin typeface="Times-Roman" charset="0"/>
            </a:endParaRPr>
          </a:p>
          <a:p>
            <a:pPr algn="l"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1D9EBAE-86F3-BB48-B1AF-99CF6EC2AAB6}" type="slidenum">
              <a:rPr lang="en-US" sz="1200"/>
              <a:pPr/>
              <a:t>4</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ctr"/>
            <a:r>
              <a:rPr lang="en-US" sz="1200" dirty="0">
                <a:solidFill>
                  <a:srgbClr val="0000FF"/>
                </a:solidFill>
                <a:latin typeface="Comic Sans MS" charset="0"/>
              </a:rPr>
              <a:t>1896-1898</a:t>
            </a:r>
          </a:p>
          <a:p>
            <a:pPr algn="ctr"/>
            <a:endParaRPr lang="en-US" sz="1200" dirty="0">
              <a:solidFill>
                <a:srgbClr val="0000FF"/>
              </a:solidFill>
              <a:latin typeface="Comic Sans MS" charset="0"/>
            </a:endParaRPr>
          </a:p>
          <a:p>
            <a:pPr algn="ctr"/>
            <a:r>
              <a:rPr lang="en-US" sz="1200" dirty="0">
                <a:solidFill>
                  <a:srgbClr val="0000FF"/>
                </a:solidFill>
                <a:latin typeface="Comic Sans MS" charset="0"/>
              </a:rPr>
              <a:t>Radioactivity discovered by: </a:t>
            </a:r>
          </a:p>
          <a:p>
            <a:pPr algn="ctr"/>
            <a:endParaRPr lang="en-US" sz="1200" dirty="0">
              <a:solidFill>
                <a:srgbClr val="0000FF"/>
              </a:solidFill>
              <a:latin typeface="Comic Sans MS" charset="0"/>
            </a:endParaRPr>
          </a:p>
          <a:p>
            <a:pPr algn="ctr"/>
            <a:r>
              <a:rPr lang="en-US" sz="1200" dirty="0">
                <a:solidFill>
                  <a:srgbClr val="0000FF"/>
                </a:solidFill>
                <a:latin typeface="Comic Sans MS" charset="0"/>
              </a:rPr>
              <a:t>Henri Becquerel and </a:t>
            </a:r>
          </a:p>
          <a:p>
            <a:pPr algn="ctr"/>
            <a:r>
              <a:rPr lang="en-US" sz="1200" dirty="0">
                <a:solidFill>
                  <a:srgbClr val="0000FF"/>
                </a:solidFill>
                <a:latin typeface="Comic Sans MS" charset="0"/>
              </a:rPr>
              <a:t>Marie and Pierre Curie.</a:t>
            </a:r>
            <a:r>
              <a:rPr lang="en-US" dirty="0">
                <a:latin typeface="Times-Roman" charset="0"/>
              </a:rPr>
              <a:t> </a:t>
            </a:r>
          </a:p>
          <a:p>
            <a:pPr algn="l"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30000">
                <a:solidFill>
                  <a:schemeClr val="tx1"/>
                </a:solidFill>
                <a:latin typeface="Times" charset="0"/>
                <a:ea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fld id="{B5FC8BA0-2DAE-2342-AAC7-42DB775327CB}" type="slidenum">
              <a:rPr lang="en-US" sz="1200" baseline="0"/>
              <a:pPr/>
              <a:t>5</a:t>
            </a:fld>
            <a:endParaRPr lang="en-US" sz="1200" baseline="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30000">
                <a:solidFill>
                  <a:schemeClr val="tx1"/>
                </a:solidFill>
                <a:latin typeface="Times" charset="0"/>
                <a:ea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fld id="{B5FC8BA0-2DAE-2342-AAC7-42DB775327CB}" type="slidenum">
              <a:rPr lang="en-US" sz="1200" baseline="0"/>
              <a:pPr/>
              <a:t>6</a:t>
            </a:fld>
            <a:endParaRPr lang="en-US" sz="1200" baseline="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aseline="0" dirty="0"/>
              <a:t>In beta plus decay, a proton decays into a neutron and positron (anti electron), positron then ejected. Still no mass change, but one less proton, so the number changes. </a:t>
            </a:r>
          </a:p>
          <a:p>
            <a:pPr eaLnBrk="1" hangingPunct="1"/>
            <a:endParaRPr lang="en-US" baseline="0" dirty="0"/>
          </a:p>
          <a:p>
            <a:pPr eaLnBrk="1" hangingPunct="1"/>
            <a:r>
              <a:rPr lang="en-US" baseline="0" dirty="0"/>
              <a:t>Also, double beta decay. </a:t>
            </a:r>
            <a:r>
              <a:rPr lang="en-US" sz="1200" dirty="0">
                <a:solidFill>
                  <a:prstClr val="black"/>
                </a:solidFill>
                <a:latin typeface="ArialMT"/>
              </a:rPr>
              <a:t>double decay is the rarest phenomenon and theoretically 35 isotopes are capable of double beta decay but it is observed for only 12 of 35 isotopes.</a:t>
            </a:r>
          </a:p>
          <a:p>
            <a:pPr eaLnBrk="1" hangingPunct="1"/>
            <a:endParaRPr lang="en-US" sz="1200" dirty="0">
              <a:solidFill>
                <a:prstClr val="black"/>
              </a:solidFill>
              <a:latin typeface="Arial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inverse beta decay</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to the </a:t>
            </a:r>
            <a:r>
              <a:rPr lang="en-US" dirty="0" err="1"/>
              <a:t>apha</a:t>
            </a:r>
            <a:r>
              <a:rPr lang="en-US" dirty="0"/>
              <a:t>, beta particles? They come </a:t>
            </a:r>
            <a:r>
              <a:rPr lang="en-US" dirty="0" err="1"/>
              <a:t>togethe</a:t>
            </a:r>
            <a:r>
              <a:rPr lang="en-US" dirty="0"/>
              <a:t> </a:t>
            </a:r>
            <a:r>
              <a:rPr lang="en-US" dirty="0" err="1"/>
              <a:t>rto</a:t>
            </a:r>
            <a:r>
              <a:rPr lang="en-US" dirty="0"/>
              <a:t> from harmless He</a:t>
            </a:r>
          </a:p>
          <a:p>
            <a:endParaRPr lang="en-US" dirty="0"/>
          </a:p>
        </p:txBody>
      </p:sp>
      <p:sp>
        <p:nvSpPr>
          <p:cNvPr id="4" name="Slide Number Placeholder 3"/>
          <p:cNvSpPr>
            <a:spLocks noGrp="1"/>
          </p:cNvSpPr>
          <p:nvPr>
            <p:ph type="sldNum" sz="quarter" idx="10"/>
          </p:nvPr>
        </p:nvSpPr>
        <p:spPr/>
        <p:txBody>
          <a:bodyPr/>
          <a:lstStyle/>
          <a:p>
            <a:fld id="{597A7FFB-D4AF-5144-8111-0F7A9793A466}" type="slidenum">
              <a:rPr lang="en-US" smtClean="0"/>
              <a:pPr/>
              <a:t>7</a:t>
            </a:fld>
            <a:endParaRPr lang="en-US"/>
          </a:p>
        </p:txBody>
      </p:sp>
    </p:spTree>
    <p:extLst>
      <p:ext uri="{BB962C8B-B14F-4D97-AF65-F5344CB8AC3E}">
        <p14:creationId xmlns:p14="http://schemas.microsoft.com/office/powerpoint/2010/main" val="54301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sz="1200" baseline="30000" dirty="0">
                <a:solidFill>
                  <a:prstClr val="black"/>
                </a:solidFill>
                <a:latin typeface="ArialMT"/>
              </a:rPr>
              <a:t>185</a:t>
            </a:r>
            <a:r>
              <a:rPr lang="mr-IN" sz="1200" baseline="0" dirty="0">
                <a:solidFill>
                  <a:prstClr val="black"/>
                </a:solidFill>
                <a:latin typeface="ArialMT"/>
              </a:rPr>
              <a:t>Au</a:t>
            </a:r>
            <a:r>
              <a:rPr lang="mr-IN" sz="1200" baseline="-25000" dirty="0">
                <a:solidFill>
                  <a:prstClr val="black"/>
                </a:solidFill>
                <a:latin typeface="ArialMT"/>
              </a:rPr>
              <a:t>79</a:t>
            </a:r>
            <a:r>
              <a:rPr lang="mr-IN" sz="1200" baseline="0" dirty="0">
                <a:solidFill>
                  <a:prstClr val="black"/>
                </a:solidFill>
                <a:latin typeface="ArialMT"/>
              </a:rPr>
              <a:t> ------&gt; </a:t>
            </a:r>
            <a:r>
              <a:rPr lang="mr-IN" sz="1200" baseline="30000" dirty="0">
                <a:solidFill>
                  <a:prstClr val="black"/>
                </a:solidFill>
                <a:latin typeface="ArialMT"/>
              </a:rPr>
              <a:t>181</a:t>
            </a:r>
            <a:r>
              <a:rPr lang="mr-IN" sz="1200" baseline="0" dirty="0">
                <a:solidFill>
                  <a:prstClr val="black"/>
                </a:solidFill>
                <a:latin typeface="ArialMT"/>
              </a:rPr>
              <a:t>Ir</a:t>
            </a:r>
            <a:r>
              <a:rPr lang="mr-IN" sz="1200" baseline="-25000" dirty="0">
                <a:solidFill>
                  <a:prstClr val="black"/>
                </a:solidFill>
                <a:latin typeface="ArialMT"/>
              </a:rPr>
              <a:t>77</a:t>
            </a:r>
            <a:r>
              <a:rPr lang="mr-IN" sz="1200" baseline="0" dirty="0">
                <a:solidFill>
                  <a:prstClr val="black"/>
                </a:solidFill>
                <a:latin typeface="ArialMT"/>
              </a:rPr>
              <a:t> + </a:t>
            </a:r>
            <a:r>
              <a:rPr lang="mr-IN" sz="1200" baseline="30000" dirty="0">
                <a:solidFill>
                  <a:prstClr val="black"/>
                </a:solidFill>
                <a:latin typeface="ArialMT"/>
              </a:rPr>
              <a:t>4</a:t>
            </a:r>
            <a:r>
              <a:rPr lang="mr-IN" sz="1200" baseline="0" dirty="0">
                <a:solidFill>
                  <a:prstClr val="black"/>
                </a:solidFill>
                <a:latin typeface="ArialMT"/>
              </a:rPr>
              <a:t>He</a:t>
            </a:r>
            <a:r>
              <a:rPr lang="mr-IN" sz="1200" baseline="-25000" dirty="0">
                <a:solidFill>
                  <a:prstClr val="black"/>
                </a:solidFill>
                <a:latin typeface="ArialMT"/>
              </a:rPr>
              <a:t>2</a:t>
            </a:r>
            <a:endParaRPr lang="en-US" sz="1200" baseline="-25000" dirty="0">
              <a:solidFill>
                <a:prstClr val="black"/>
              </a:solidFill>
              <a:latin typeface="ArialMT"/>
            </a:endParaRPr>
          </a:p>
          <a:p>
            <a:endParaRPr lang="en-US" sz="1200" baseline="-25000" dirty="0">
              <a:solidFill>
                <a:prstClr val="black"/>
              </a:solidFill>
              <a:latin typeface="ArialMT"/>
            </a:endParaRPr>
          </a:p>
          <a:p>
            <a:endParaRPr lang="en-US" dirty="0"/>
          </a:p>
        </p:txBody>
      </p:sp>
      <p:sp>
        <p:nvSpPr>
          <p:cNvPr id="4" name="Slide Number Placeholder 3"/>
          <p:cNvSpPr>
            <a:spLocks noGrp="1"/>
          </p:cNvSpPr>
          <p:nvPr>
            <p:ph type="sldNum" sz="quarter" idx="10"/>
          </p:nvPr>
        </p:nvSpPr>
        <p:spPr/>
        <p:txBody>
          <a:bodyPr/>
          <a:lstStyle/>
          <a:p>
            <a:fld id="{597A7FFB-D4AF-5144-8111-0F7A9793A466}" type="slidenum">
              <a:rPr lang="en-US" smtClean="0"/>
              <a:pPr/>
              <a:t>8</a:t>
            </a:fld>
            <a:endParaRPr lang="en-US"/>
          </a:p>
        </p:txBody>
      </p:sp>
    </p:spTree>
    <p:extLst>
      <p:ext uri="{BB962C8B-B14F-4D97-AF65-F5344CB8AC3E}">
        <p14:creationId xmlns:p14="http://schemas.microsoft.com/office/powerpoint/2010/main" val="54301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is rate determined? By taking a large enough sample</a:t>
            </a:r>
            <a:r>
              <a:rPr lang="en-US" baseline="0" dirty="0"/>
              <a:t> (were talking about atoms, so even a few grams is a large sample) and seeing how many decay in a second (use a </a:t>
            </a:r>
            <a:r>
              <a:rPr lang="en-US" baseline="0" dirty="0" err="1"/>
              <a:t>geiger</a:t>
            </a:r>
            <a:r>
              <a:rPr lang="en-US" baseline="0" dirty="0"/>
              <a:t> counter). </a:t>
            </a:r>
            <a:r>
              <a:rPr lang="en-US" dirty="0"/>
              <a:t>The decay of radioactive elements is constant so, if one were able to measure how much decay occurred in 10 seconds, one could deduce how much decay will occur in 10 years. Or in 730 million years. </a:t>
            </a:r>
          </a:p>
          <a:p>
            <a:endParaRPr lang="en-US" dirty="0"/>
          </a:p>
          <a:p>
            <a:r>
              <a:rPr lang="en-US" sz="1200" dirty="0">
                <a:solidFill>
                  <a:srgbClr val="1D252F"/>
                </a:solidFill>
                <a:latin typeface="FreightTextProMedium-Regular"/>
              </a:rPr>
              <a:t>The measurement </a:t>
            </a:r>
            <a:r>
              <a:rPr lang="en-US" sz="1200">
                <a:solidFill>
                  <a:srgbClr val="1D252F"/>
                </a:solidFill>
                <a:latin typeface="FreightTextProMedium-Regular"/>
              </a:rPr>
              <a:t>is useful, </a:t>
            </a:r>
            <a:r>
              <a:rPr lang="en-US" sz="1200" dirty="0">
                <a:solidFill>
                  <a:srgbClr val="1D252F"/>
                </a:solidFill>
                <a:latin typeface="FreightTextProMedium-Regular"/>
              </a:rPr>
              <a:t>because exponential decay means “it doesn’t matter how much radioactive material you have, the time taken until half of it is gone [the half-life] is always the same.”</a:t>
            </a:r>
          </a:p>
          <a:p>
            <a:r>
              <a:rPr lang="en-US" sz="1200" dirty="0">
                <a:solidFill>
                  <a:srgbClr val="1D252F"/>
                </a:solidFill>
                <a:latin typeface="FreightTextProMedium-Regular"/>
              </a:rPr>
              <a:t>The whole life of the material, on the other hand, would be equal to the lifespan of the last atom in the group to decay. Since an atom’s lifespan is random, inestimable and essentially infinite, the whole life would be, too. It winds up being a not-very-useful measurement. </a:t>
            </a:r>
            <a:endParaRPr lang="en-US" dirty="0"/>
          </a:p>
        </p:txBody>
      </p:sp>
      <p:sp>
        <p:nvSpPr>
          <p:cNvPr id="4" name="Slide Number Placeholder 3"/>
          <p:cNvSpPr>
            <a:spLocks noGrp="1"/>
          </p:cNvSpPr>
          <p:nvPr>
            <p:ph type="sldNum" sz="quarter" idx="10"/>
          </p:nvPr>
        </p:nvSpPr>
        <p:spPr/>
        <p:txBody>
          <a:bodyPr/>
          <a:lstStyle/>
          <a:p>
            <a:fld id="{597A7FFB-D4AF-5144-8111-0F7A9793A46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one of the funny things of the theory of probability that you need not have to wait for that long to confirm the half life. For example it has been estimated that proton has a half life of approximately </a:t>
            </a:r>
            <a:r>
              <a:rPr lang="en-US" sz="1200" kern="1200" dirty="0">
                <a:solidFill>
                  <a:schemeClr val="tx1"/>
                </a:solidFill>
                <a:latin typeface="+mn-lt"/>
                <a:ea typeface="+mn-ea"/>
                <a:cs typeface="+mn-cs"/>
              </a:rPr>
              <a:t>1032</a:t>
            </a:r>
            <a:r>
              <a:rPr lang="en-US" dirty="0"/>
              <a:t> years in some grand unified theories. Now in order to observe proton decay one does not have to wait for </a:t>
            </a:r>
            <a:r>
              <a:rPr lang="en-US" sz="1200" kern="1200" dirty="0">
                <a:solidFill>
                  <a:schemeClr val="tx1"/>
                </a:solidFill>
                <a:latin typeface="+mn-lt"/>
                <a:ea typeface="+mn-ea"/>
                <a:cs typeface="+mn-cs"/>
              </a:rPr>
              <a:t>1032</a:t>
            </a:r>
            <a:r>
              <a:rPr lang="en-US" dirty="0"/>
              <a:t> years. You just take some material which has </a:t>
            </a:r>
            <a:r>
              <a:rPr lang="en-US" sz="1200" kern="1200" dirty="0">
                <a:solidFill>
                  <a:schemeClr val="tx1"/>
                </a:solidFill>
                <a:latin typeface="+mn-lt"/>
                <a:ea typeface="+mn-ea"/>
                <a:cs typeface="+mn-cs"/>
              </a:rPr>
              <a:t>1032</a:t>
            </a:r>
            <a:r>
              <a:rPr lang="en-US" dirty="0"/>
              <a:t> numbers of protons. According to the theory of probability you should observe at least one proton decay per year (if a proton doest indeed take </a:t>
            </a:r>
            <a:r>
              <a:rPr lang="en-US" sz="1200" kern="1200" dirty="0">
                <a:solidFill>
                  <a:schemeClr val="tx1"/>
                </a:solidFill>
                <a:latin typeface="+mn-lt"/>
                <a:ea typeface="+mn-ea"/>
                <a:cs typeface="+mn-cs"/>
              </a:rPr>
              <a:t>1032</a:t>
            </a:r>
            <a:r>
              <a:rPr lang="en-US" dirty="0"/>
              <a:t> years to decay). For an easier example, suppose you throw a dice 6 times. The probability of a particular outcome is same or equivalent to throwing 6 dices at once.</a:t>
            </a:r>
          </a:p>
        </p:txBody>
      </p:sp>
      <p:sp>
        <p:nvSpPr>
          <p:cNvPr id="4" name="Slide Number Placeholder 3"/>
          <p:cNvSpPr>
            <a:spLocks noGrp="1"/>
          </p:cNvSpPr>
          <p:nvPr>
            <p:ph type="sldNum" sz="quarter" idx="10"/>
          </p:nvPr>
        </p:nvSpPr>
        <p:spPr/>
        <p:txBody>
          <a:bodyPr/>
          <a:lstStyle/>
          <a:p>
            <a:fld id="{597A7FFB-D4AF-5144-8111-0F7A9793A46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59E6B72-F1EF-1940-B1AC-A62064D84DB2}" type="datetimeFigureOut">
              <a:rPr lang="en-US" smtClean="0"/>
              <a:pPr/>
              <a:t>1/24/20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E6B72-F1EF-1940-B1AC-A62064D84DB2}" type="datetimeFigureOut">
              <a:rPr lang="en-US" smtClean="0"/>
              <a:pPr/>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DFA1C-3FCB-C74F-B497-8F6BE231E7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E6B72-F1EF-1940-B1AC-A62064D84DB2}" type="datetimeFigureOut">
              <a:rPr lang="en-US" smtClean="0"/>
              <a:pPr/>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57DFA1C-3FCB-C74F-B497-8F6BE231E7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E6B72-F1EF-1940-B1AC-A62064D84DB2}" type="datetimeFigureOut">
              <a:rPr lang="en-US" smtClean="0"/>
              <a:pPr/>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DFA1C-3FCB-C74F-B497-8F6BE231E79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59E6B72-F1EF-1940-B1AC-A62064D84DB2}" type="datetimeFigureOut">
              <a:rPr lang="en-US" smtClean="0"/>
              <a:pPr/>
              <a:t>1/24/20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57DFA1C-3FCB-C74F-B497-8F6BE231E79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E6B72-F1EF-1940-B1AC-A62064D84DB2}" type="datetimeFigureOut">
              <a:rPr lang="en-US" smtClean="0"/>
              <a:pPr/>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DFA1C-3FCB-C74F-B497-8F6BE231E79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E6B72-F1EF-1940-B1AC-A62064D84DB2}" type="datetimeFigureOut">
              <a:rPr lang="en-US" smtClean="0"/>
              <a:pPr/>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DFA1C-3FCB-C74F-B497-8F6BE231E79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9E6B72-F1EF-1940-B1AC-A62064D84DB2}" type="datetimeFigureOut">
              <a:rPr lang="en-US" smtClean="0"/>
              <a:pPr/>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DFA1C-3FCB-C74F-B497-8F6BE231E79B}"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59E6B72-F1EF-1940-B1AC-A62064D84DB2}" type="datetimeFigureOut">
              <a:rPr lang="en-US" smtClean="0"/>
              <a:pPr/>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DFA1C-3FCB-C74F-B497-8F6BE231E7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E6B72-F1EF-1940-B1AC-A62064D84DB2}" type="datetimeFigureOut">
              <a:rPr lang="en-US" smtClean="0"/>
              <a:pPr/>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38DF745-7D3F-47F4-83A3-874385CFAA69}"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E6B72-F1EF-1940-B1AC-A62064D84DB2}" type="datetimeFigureOut">
              <a:rPr lang="en-US" smtClean="0"/>
              <a:pPr/>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DFA1C-3FCB-C74F-B497-8F6BE231E79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59E6B72-F1EF-1940-B1AC-A62064D84DB2}" type="datetimeFigureOut">
              <a:rPr lang="en-US" smtClean="0"/>
              <a:pPr/>
              <a:t>1/24/20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57DFA1C-3FCB-C74F-B497-8F6BE231E7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Integrated Science (H)</a:t>
            </a:r>
          </a:p>
        </p:txBody>
      </p:sp>
      <p:sp>
        <p:nvSpPr>
          <p:cNvPr id="4" name="Title 3"/>
          <p:cNvSpPr>
            <a:spLocks noGrp="1"/>
          </p:cNvSpPr>
          <p:nvPr>
            <p:ph type="title"/>
          </p:nvPr>
        </p:nvSpPr>
        <p:spPr/>
        <p:txBody>
          <a:bodyPr/>
          <a:lstStyle/>
          <a:p>
            <a:r>
              <a:rPr lang="en-US" dirty="0"/>
              <a:t>Geologic Dating</a:t>
            </a:r>
          </a:p>
        </p:txBody>
      </p:sp>
    </p:spTree>
    <p:extLst>
      <p:ext uri="{BB962C8B-B14F-4D97-AF65-F5344CB8AC3E}">
        <p14:creationId xmlns:p14="http://schemas.microsoft.com/office/powerpoint/2010/main" val="286213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Tx/>
              <a:buChar char="•"/>
              <a:defRPr/>
            </a:pPr>
            <a:r>
              <a:rPr lang="en-US" sz="2400" dirty="0">
                <a:solidFill>
                  <a:srgbClr val="000090"/>
                </a:solidFill>
              </a:rPr>
              <a:t> As decay occurs, the isotope ratio changes</a:t>
            </a:r>
          </a:p>
          <a:p>
            <a:pPr lvl="1">
              <a:buFontTx/>
              <a:buChar char="•"/>
              <a:defRPr/>
            </a:pPr>
            <a:r>
              <a:rPr lang="en-US" sz="2200" i="1" dirty="0">
                <a:solidFill>
                  <a:schemeClr val="bg2">
                    <a:lumMod val="25000"/>
                  </a:schemeClr>
                </a:solidFill>
              </a:rPr>
              <a:t>The amount of radioactive element </a:t>
            </a:r>
            <a:r>
              <a:rPr lang="mr-IN" sz="2200" i="1" dirty="0">
                <a:solidFill>
                  <a:schemeClr val="bg2">
                    <a:lumMod val="25000"/>
                  </a:schemeClr>
                </a:solidFill>
              </a:rPr>
              <a:t>–</a:t>
            </a:r>
            <a:r>
              <a:rPr lang="en-US" sz="2200" i="1" dirty="0">
                <a:solidFill>
                  <a:schemeClr val="bg2">
                    <a:lumMod val="25000"/>
                  </a:schemeClr>
                </a:solidFill>
              </a:rPr>
              <a:t> </a:t>
            </a:r>
            <a:r>
              <a:rPr lang="en-US" sz="2200" b="1" i="1" dirty="0">
                <a:solidFill>
                  <a:schemeClr val="bg2">
                    <a:lumMod val="25000"/>
                  </a:schemeClr>
                </a:solidFill>
              </a:rPr>
              <a:t>parent</a:t>
            </a:r>
            <a:r>
              <a:rPr lang="en-US" sz="2200" i="1" dirty="0">
                <a:solidFill>
                  <a:schemeClr val="bg2">
                    <a:lumMod val="25000"/>
                  </a:schemeClr>
                </a:solidFill>
              </a:rPr>
              <a:t> atom - goes down while the amount of decay product </a:t>
            </a:r>
            <a:r>
              <a:rPr lang="mr-IN" sz="2200" i="1" dirty="0">
                <a:solidFill>
                  <a:schemeClr val="bg2">
                    <a:lumMod val="25000"/>
                  </a:schemeClr>
                </a:solidFill>
              </a:rPr>
              <a:t>–</a:t>
            </a:r>
            <a:r>
              <a:rPr lang="en-US" sz="2200" i="1" dirty="0">
                <a:solidFill>
                  <a:schemeClr val="bg2">
                    <a:lumMod val="25000"/>
                  </a:schemeClr>
                </a:solidFill>
              </a:rPr>
              <a:t> </a:t>
            </a:r>
            <a:r>
              <a:rPr lang="en-US" sz="2200" b="1" i="1" dirty="0">
                <a:solidFill>
                  <a:schemeClr val="bg2">
                    <a:lumMod val="25000"/>
                  </a:schemeClr>
                </a:solidFill>
              </a:rPr>
              <a:t>daughter</a:t>
            </a:r>
            <a:r>
              <a:rPr lang="en-US" sz="2200" i="1" dirty="0">
                <a:solidFill>
                  <a:schemeClr val="bg2">
                    <a:lumMod val="25000"/>
                  </a:schemeClr>
                </a:solidFill>
              </a:rPr>
              <a:t> atom -goes up</a:t>
            </a:r>
          </a:p>
          <a:p>
            <a:endParaRPr lang="en-US" dirty="0"/>
          </a:p>
        </p:txBody>
      </p:sp>
      <p:sp>
        <p:nvSpPr>
          <p:cNvPr id="3" name="Title 2"/>
          <p:cNvSpPr>
            <a:spLocks noGrp="1"/>
          </p:cNvSpPr>
          <p:nvPr>
            <p:ph type="title"/>
          </p:nvPr>
        </p:nvSpPr>
        <p:spPr/>
        <p:txBody>
          <a:bodyPr/>
          <a:lstStyle/>
          <a:p>
            <a:r>
              <a:rPr lang="en-US" b="1" i="1" dirty="0"/>
              <a:t>RATE </a:t>
            </a:r>
            <a:r>
              <a:rPr lang="en-US" b="1" i="1" cap="none" dirty="0"/>
              <a:t>of</a:t>
            </a:r>
            <a:r>
              <a:rPr lang="en-US" b="1" i="1" dirty="0"/>
              <a:t> DECAY</a:t>
            </a:r>
          </a:p>
        </p:txBody>
      </p:sp>
      <p:pic>
        <p:nvPicPr>
          <p:cNvPr id="5" name="Picture 4"/>
          <p:cNvPicPr>
            <a:picLocks noChangeAspect="1"/>
          </p:cNvPicPr>
          <p:nvPr/>
        </p:nvPicPr>
        <p:blipFill>
          <a:blip r:embed="rId2"/>
          <a:stretch>
            <a:fillRect/>
          </a:stretch>
        </p:blipFill>
        <p:spPr>
          <a:xfrm>
            <a:off x="1611244" y="3348260"/>
            <a:ext cx="5631032" cy="2939469"/>
          </a:xfrm>
          <a:prstGeom prst="rect">
            <a:avLst/>
          </a:prstGeom>
        </p:spPr>
      </p:pic>
    </p:spTree>
    <p:extLst>
      <p:ext uri="{BB962C8B-B14F-4D97-AF65-F5344CB8AC3E}">
        <p14:creationId xmlns:p14="http://schemas.microsoft.com/office/powerpoint/2010/main" val="184015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0241"/>
            <a:ext cx="3996770" cy="4774022"/>
          </a:xfrm>
        </p:spPr>
        <p:txBody>
          <a:bodyPr>
            <a:normAutofit/>
          </a:bodyPr>
          <a:lstStyle/>
          <a:p>
            <a:pPr marL="45720" indent="0">
              <a:buNone/>
              <a:defRPr/>
            </a:pPr>
            <a:r>
              <a:rPr lang="en-US" sz="2400" dirty="0">
                <a:solidFill>
                  <a:srgbClr val="000090"/>
                </a:solidFill>
              </a:rPr>
              <a:t>	</a:t>
            </a:r>
          </a:p>
          <a:p>
            <a:pPr marL="274320" lvl="1" indent="-228600">
              <a:buClr>
                <a:schemeClr val="accent1"/>
              </a:buClr>
              <a:buFont typeface="Wingdings 2" pitchFamily="18" charset="2"/>
              <a:buChar char=""/>
              <a:defRPr/>
            </a:pPr>
            <a:r>
              <a:rPr lang="en-US" sz="2400" dirty="0">
                <a:solidFill>
                  <a:srgbClr val="000090"/>
                </a:solidFill>
              </a:rPr>
              <a:t>The rate of decay for a specific element is constant</a:t>
            </a:r>
          </a:p>
          <a:p>
            <a:pPr marL="548640" lvl="2" indent="-228600">
              <a:buClr>
                <a:schemeClr val="accent1"/>
              </a:buClr>
              <a:buFont typeface="Wingdings 2" pitchFamily="18" charset="2"/>
              <a:buChar char=""/>
              <a:defRPr/>
            </a:pPr>
            <a:r>
              <a:rPr lang="en-US" sz="2200" i="1" dirty="0"/>
              <a:t>like a clock keeping perfect time</a:t>
            </a:r>
            <a:endParaRPr lang="en-US" sz="2200" i="1" dirty="0">
              <a:solidFill>
                <a:srgbClr val="000090"/>
              </a:solidFill>
            </a:endParaRPr>
          </a:p>
          <a:p>
            <a:pPr marL="45720" indent="0">
              <a:buNone/>
              <a:defRPr/>
            </a:pPr>
            <a:endParaRPr lang="en-US" sz="2400" dirty="0">
              <a:solidFill>
                <a:srgbClr val="000090"/>
              </a:solidFill>
            </a:endParaRPr>
          </a:p>
          <a:p>
            <a:pPr>
              <a:defRPr/>
            </a:pPr>
            <a:r>
              <a:rPr lang="en-US" sz="2400" dirty="0">
                <a:solidFill>
                  <a:srgbClr val="000090"/>
                </a:solidFill>
              </a:rPr>
              <a:t>The rate is measured in </a:t>
            </a:r>
            <a:r>
              <a:rPr lang="en-US" sz="2400" b="1" dirty="0">
                <a:solidFill>
                  <a:srgbClr val="000090"/>
                </a:solidFill>
              </a:rPr>
              <a:t>half-life -  </a:t>
            </a:r>
            <a:r>
              <a:rPr lang="en-US" sz="2400" dirty="0">
                <a:solidFill>
                  <a:srgbClr val="000090"/>
                </a:solidFill>
              </a:rPr>
              <a:t>the time it takes for half of the radioactive atoms to decay</a:t>
            </a:r>
          </a:p>
          <a:p>
            <a:endParaRPr lang="en-US" dirty="0"/>
          </a:p>
        </p:txBody>
      </p:sp>
      <p:sp>
        <p:nvSpPr>
          <p:cNvPr id="3" name="Title 2"/>
          <p:cNvSpPr>
            <a:spLocks noGrp="1"/>
          </p:cNvSpPr>
          <p:nvPr>
            <p:ph type="title"/>
          </p:nvPr>
        </p:nvSpPr>
        <p:spPr/>
        <p:txBody>
          <a:bodyPr/>
          <a:lstStyle/>
          <a:p>
            <a:r>
              <a:rPr lang="en-US" b="1" i="1" dirty="0"/>
              <a:t>RATE </a:t>
            </a:r>
            <a:r>
              <a:rPr lang="en-US" b="1" i="1" cap="none" dirty="0"/>
              <a:t>of</a:t>
            </a:r>
            <a:r>
              <a:rPr lang="en-US" b="1" i="1" dirty="0"/>
              <a:t> DECAY</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10" y="2272760"/>
            <a:ext cx="4337050" cy="344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132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AARDVARK\AARDVARK\TEMP 5\Dec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84" y="681179"/>
            <a:ext cx="4978400" cy="5673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 Box 5"/>
          <p:cNvSpPr txBox="1">
            <a:spLocks noChangeArrowheads="1"/>
          </p:cNvSpPr>
          <p:nvPr/>
        </p:nvSpPr>
        <p:spPr bwMode="auto">
          <a:xfrm>
            <a:off x="6067023" y="2346941"/>
            <a:ext cx="2750623" cy="123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2140" tIns="61070" rIns="122140" bIns="6107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latin typeface="+mn-lt"/>
              </a:rPr>
              <a:t>What is the half life of this isotope? </a:t>
            </a:r>
          </a:p>
        </p:txBody>
      </p:sp>
      <p:sp>
        <p:nvSpPr>
          <p:cNvPr id="4" name="Slide Number Placeholder 3"/>
          <p:cNvSpPr>
            <a:spLocks noGrp="1"/>
          </p:cNvSpPr>
          <p:nvPr>
            <p:ph type="sldNum" sz="quarter" idx="12"/>
          </p:nvPr>
        </p:nvSpPr>
        <p:spPr/>
        <p:txBody>
          <a:bodyPr/>
          <a:lstStyle>
            <a:lvl1pPr eaLnBrk="0" hangingPunct="0">
              <a:defRPr sz="3200">
                <a:solidFill>
                  <a:schemeClr val="tx1"/>
                </a:solidFill>
                <a:latin typeface="Times New Roman" charset="0"/>
                <a:ea typeface="ＭＳ Ｐゴシック" charset="0"/>
              </a:defRPr>
            </a:lvl1pPr>
            <a:lvl2pPr marL="992433" indent="-381705" eaLnBrk="0" hangingPunct="0">
              <a:defRPr sz="3200">
                <a:solidFill>
                  <a:schemeClr val="tx1"/>
                </a:solidFill>
                <a:latin typeface="Times New Roman" charset="0"/>
                <a:ea typeface="ＭＳ Ｐゴシック" charset="0"/>
              </a:defRPr>
            </a:lvl2pPr>
            <a:lvl3pPr marL="1526819" indent="-305364" eaLnBrk="0" hangingPunct="0">
              <a:defRPr sz="3200">
                <a:solidFill>
                  <a:schemeClr val="tx1"/>
                </a:solidFill>
                <a:latin typeface="Times New Roman" charset="0"/>
                <a:ea typeface="ＭＳ Ｐゴシック" charset="0"/>
              </a:defRPr>
            </a:lvl3pPr>
            <a:lvl4pPr marL="2137547" indent="-305364" eaLnBrk="0" hangingPunct="0">
              <a:defRPr sz="3200">
                <a:solidFill>
                  <a:schemeClr val="tx1"/>
                </a:solidFill>
                <a:latin typeface="Times New Roman" charset="0"/>
                <a:ea typeface="ＭＳ Ｐゴシック" charset="0"/>
              </a:defRPr>
            </a:lvl4pPr>
            <a:lvl5pPr marL="2748275" indent="-305364" eaLnBrk="0" hangingPunct="0">
              <a:defRPr sz="3200">
                <a:solidFill>
                  <a:schemeClr val="tx1"/>
                </a:solidFill>
                <a:latin typeface="Times New Roman" charset="0"/>
                <a:ea typeface="ＭＳ Ｐゴシック" charset="0"/>
              </a:defRPr>
            </a:lvl5pPr>
            <a:lvl6pPr marL="3359003" indent="-305364" eaLnBrk="0" fontAlgn="base" hangingPunct="0">
              <a:spcBef>
                <a:spcPct val="0"/>
              </a:spcBef>
              <a:spcAft>
                <a:spcPct val="0"/>
              </a:spcAft>
              <a:defRPr sz="3200">
                <a:solidFill>
                  <a:schemeClr val="tx1"/>
                </a:solidFill>
                <a:latin typeface="Times New Roman" charset="0"/>
                <a:ea typeface="ＭＳ Ｐゴシック" charset="0"/>
              </a:defRPr>
            </a:lvl6pPr>
            <a:lvl7pPr marL="3969730" indent="-305364" eaLnBrk="0" fontAlgn="base" hangingPunct="0">
              <a:spcBef>
                <a:spcPct val="0"/>
              </a:spcBef>
              <a:spcAft>
                <a:spcPct val="0"/>
              </a:spcAft>
              <a:defRPr sz="3200">
                <a:solidFill>
                  <a:schemeClr val="tx1"/>
                </a:solidFill>
                <a:latin typeface="Times New Roman" charset="0"/>
                <a:ea typeface="ＭＳ Ｐゴシック" charset="0"/>
              </a:defRPr>
            </a:lvl7pPr>
            <a:lvl8pPr marL="4580458" indent="-305364" eaLnBrk="0" fontAlgn="base" hangingPunct="0">
              <a:spcBef>
                <a:spcPct val="0"/>
              </a:spcBef>
              <a:spcAft>
                <a:spcPct val="0"/>
              </a:spcAft>
              <a:defRPr sz="3200">
                <a:solidFill>
                  <a:schemeClr val="tx1"/>
                </a:solidFill>
                <a:latin typeface="Times New Roman" charset="0"/>
                <a:ea typeface="ＭＳ Ｐゴシック" charset="0"/>
              </a:defRPr>
            </a:lvl8pPr>
            <a:lvl9pPr marL="5191186" indent="-305364"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fld id="{EF504684-3FD4-0548-A914-CCD4C69D0387}" type="slidenum">
              <a:rPr lang="en-US" sz="1200">
                <a:solidFill>
                  <a:srgbClr val="898989"/>
                </a:solidFill>
              </a:rPr>
              <a:pPr eaLnBrk="1" hangingPunct="1"/>
              <a:t>12</a:t>
            </a:fld>
            <a:endParaRPr lang="en-US" sz="1200">
              <a:solidFill>
                <a:srgbClr val="898989"/>
              </a:solidFill>
            </a:endParaRPr>
          </a:p>
        </p:txBody>
      </p:sp>
    </p:spTree>
    <p:extLst>
      <p:ext uri="{BB962C8B-B14F-4D97-AF65-F5344CB8AC3E}">
        <p14:creationId xmlns:p14="http://schemas.microsoft.com/office/powerpoint/2010/main" val="425742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l" eaLnBrk="1" hangingPunct="1"/>
            <a:r>
              <a:rPr lang="en-US" sz="3600" b="1" i="1" dirty="0"/>
              <a:t>      </a:t>
            </a:r>
            <a:r>
              <a:rPr lang="en-US" sz="3600" b="1" i="1" dirty="0" err="1"/>
              <a:t>Half-LiFE</a:t>
            </a:r>
            <a:r>
              <a:rPr lang="en-US" sz="3600" b="1" i="1" dirty="0"/>
              <a:t> </a:t>
            </a:r>
            <a:r>
              <a:rPr lang="en-US" sz="3600" b="1" i="1" cap="none" dirty="0"/>
              <a:t>of</a:t>
            </a:r>
            <a:r>
              <a:rPr lang="en-US" sz="3600" b="1" i="1" dirty="0"/>
              <a:t> </a:t>
            </a:r>
            <a:br>
              <a:rPr lang="en-US" sz="3600" b="1" i="1" dirty="0"/>
            </a:br>
            <a:r>
              <a:rPr lang="en-US" sz="3600" b="1" i="1" dirty="0"/>
              <a:t>	       Radioactive Isotopes</a:t>
            </a:r>
            <a:endParaRPr lang="en-US" b="1" i="1"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65" y="1742506"/>
            <a:ext cx="7136618" cy="3950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p:nvPr/>
        </p:nvSpPr>
        <p:spPr>
          <a:xfrm>
            <a:off x="5926667" y="4463142"/>
            <a:ext cx="1221620" cy="1229834"/>
          </a:xfrm>
          <a:prstGeom prst="ellipse">
            <a:avLst/>
          </a:prstGeom>
          <a:noFill/>
          <a:ln w="571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19646" y="5885889"/>
            <a:ext cx="8109566" cy="430887"/>
          </a:xfrm>
          <a:prstGeom prst="rect">
            <a:avLst/>
          </a:prstGeom>
          <a:noFill/>
        </p:spPr>
        <p:txBody>
          <a:bodyPr wrap="none" rtlCol="0">
            <a:spAutoFit/>
          </a:bodyPr>
          <a:lstStyle/>
          <a:p>
            <a:r>
              <a:rPr lang="en-US" sz="2200" i="1" dirty="0">
                <a:solidFill>
                  <a:srgbClr val="000090"/>
                </a:solidFill>
              </a:rPr>
              <a:t>useful isotopes for rocks, but too long half-life to use on tissues </a:t>
            </a:r>
          </a:p>
        </p:txBody>
      </p:sp>
    </p:spTree>
    <p:extLst>
      <p:ext uri="{BB962C8B-B14F-4D97-AF65-F5344CB8AC3E}">
        <p14:creationId xmlns:p14="http://schemas.microsoft.com/office/powerpoint/2010/main" val="65775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0999" y="1239855"/>
            <a:ext cx="8521095" cy="5447759"/>
          </a:xfrm>
        </p:spPr>
        <p:txBody>
          <a:bodyPr>
            <a:normAutofit/>
          </a:bodyPr>
          <a:lstStyle/>
          <a:p>
            <a:pPr marL="45720" indent="0">
              <a:buNone/>
            </a:pPr>
            <a:endParaRPr lang="en-US" dirty="0"/>
          </a:p>
          <a:p>
            <a:r>
              <a:rPr lang="en-US" sz="2400" dirty="0">
                <a:solidFill>
                  <a:srgbClr val="000090"/>
                </a:solidFill>
              </a:rPr>
              <a:t>Useful for dating plant and animal remains from 500 to 50,000 years old   </a:t>
            </a:r>
            <a:r>
              <a:rPr lang="en-US" sz="2200" i="1" dirty="0"/>
              <a:t>soft tissue, wood, bone, cloth</a:t>
            </a:r>
          </a:p>
          <a:p>
            <a:endParaRPr lang="en-US" sz="1000" dirty="0">
              <a:solidFill>
                <a:srgbClr val="000090"/>
              </a:solidFill>
            </a:endParaRPr>
          </a:p>
          <a:p>
            <a:r>
              <a:rPr lang="en-US" sz="2400" baseline="30000" dirty="0">
                <a:solidFill>
                  <a:srgbClr val="000090"/>
                </a:solidFill>
              </a:rPr>
              <a:t>14</a:t>
            </a:r>
            <a:r>
              <a:rPr lang="en-US" sz="2400" dirty="0">
                <a:solidFill>
                  <a:srgbClr val="000090"/>
                </a:solidFill>
              </a:rPr>
              <a:t>C in atmosphere forms CO</a:t>
            </a:r>
            <a:r>
              <a:rPr lang="en-US" sz="2400" baseline="-25000" dirty="0">
                <a:solidFill>
                  <a:srgbClr val="000090"/>
                </a:solidFill>
              </a:rPr>
              <a:t>2, </a:t>
            </a:r>
            <a:r>
              <a:rPr lang="en-US" sz="2400" dirty="0">
                <a:solidFill>
                  <a:srgbClr val="000090"/>
                </a:solidFill>
              </a:rPr>
              <a:t>taken up in PSN</a:t>
            </a:r>
          </a:p>
          <a:p>
            <a:endParaRPr lang="en-US" sz="1000" dirty="0">
              <a:solidFill>
                <a:srgbClr val="000090"/>
              </a:solidFill>
            </a:endParaRPr>
          </a:p>
          <a:p>
            <a:r>
              <a:rPr lang="en-US" sz="2400" dirty="0">
                <a:solidFill>
                  <a:srgbClr val="000090"/>
                </a:solidFill>
              </a:rPr>
              <a:t>When the organism dies, no more </a:t>
            </a:r>
            <a:r>
              <a:rPr lang="en-US" sz="2400" baseline="30000" dirty="0">
                <a:solidFill>
                  <a:srgbClr val="000090"/>
                </a:solidFill>
              </a:rPr>
              <a:t>14</a:t>
            </a:r>
            <a:r>
              <a:rPr lang="en-US" sz="2400" dirty="0">
                <a:solidFill>
                  <a:srgbClr val="000090"/>
                </a:solidFill>
              </a:rPr>
              <a:t>C taken in; </a:t>
            </a:r>
            <a:r>
              <a:rPr lang="en-US" sz="2400" baseline="30000" dirty="0">
                <a:solidFill>
                  <a:srgbClr val="000090"/>
                </a:solidFill>
              </a:rPr>
              <a:t>14</a:t>
            </a:r>
            <a:r>
              <a:rPr lang="en-US" sz="2400" dirty="0">
                <a:solidFill>
                  <a:srgbClr val="000090"/>
                </a:solidFill>
              </a:rPr>
              <a:t>C already present decays into </a:t>
            </a:r>
            <a:r>
              <a:rPr lang="en-US" sz="2400" baseline="30000" dirty="0">
                <a:solidFill>
                  <a:srgbClr val="000090"/>
                </a:solidFill>
              </a:rPr>
              <a:t>14</a:t>
            </a:r>
            <a:r>
              <a:rPr lang="en-US" sz="2400" dirty="0">
                <a:solidFill>
                  <a:srgbClr val="000090"/>
                </a:solidFill>
              </a:rPr>
              <a:t>N</a:t>
            </a:r>
            <a:endParaRPr lang="en-US" sz="2400" dirty="0"/>
          </a:p>
          <a:p>
            <a:endParaRPr lang="en-US" dirty="0"/>
          </a:p>
        </p:txBody>
      </p:sp>
      <p:sp>
        <p:nvSpPr>
          <p:cNvPr id="22530" name="Rectangle 2"/>
          <p:cNvSpPr>
            <a:spLocks noGrp="1" noChangeArrowheads="1"/>
          </p:cNvSpPr>
          <p:nvPr>
            <p:ph type="title"/>
          </p:nvPr>
        </p:nvSpPr>
        <p:spPr>
          <a:xfrm>
            <a:off x="407632" y="355847"/>
            <a:ext cx="8381260" cy="1054394"/>
          </a:xfrm>
        </p:spPr>
        <p:txBody>
          <a:bodyPr/>
          <a:lstStyle/>
          <a:p>
            <a:r>
              <a:rPr lang="en-US" b="1" i="1" dirty="0"/>
              <a:t>Carbon 14 Dating</a:t>
            </a:r>
          </a:p>
        </p:txBody>
      </p:sp>
      <p:pic>
        <p:nvPicPr>
          <p:cNvPr id="2" name="Picture 1" descr="Screen Shot 2018-01-22 at 8.27.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48" y="4399032"/>
            <a:ext cx="7242286" cy="2458967"/>
          </a:xfrm>
          <a:prstGeom prst="rect">
            <a:avLst/>
          </a:prstGeom>
        </p:spPr>
      </p:pic>
    </p:spTree>
    <p:extLst>
      <p:ext uri="{BB962C8B-B14F-4D97-AF65-F5344CB8AC3E}">
        <p14:creationId xmlns:p14="http://schemas.microsoft.com/office/powerpoint/2010/main" val="143566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56842"/>
            <a:ext cx="8633284" cy="5061751"/>
          </a:xfrm>
        </p:spPr>
        <p:txBody>
          <a:bodyPr>
            <a:normAutofit fontScale="92500" lnSpcReduction="20000"/>
          </a:bodyPr>
          <a:lstStyle/>
          <a:p>
            <a:r>
              <a:rPr lang="en-US" sz="3600" baseline="30000" dirty="0">
                <a:solidFill>
                  <a:schemeClr val="tx2">
                    <a:lumMod val="50000"/>
                  </a:schemeClr>
                </a:solidFill>
              </a:rPr>
              <a:t>56</a:t>
            </a:r>
            <a:r>
              <a:rPr lang="en-US" sz="3600" dirty="0">
                <a:solidFill>
                  <a:schemeClr val="tx2">
                    <a:lumMod val="50000"/>
                  </a:schemeClr>
                </a:solidFill>
              </a:rPr>
              <a:t>Cr</a:t>
            </a:r>
            <a:r>
              <a:rPr lang="en-US" sz="3600" baseline="-25000" dirty="0">
                <a:solidFill>
                  <a:schemeClr val="tx2">
                    <a:lumMod val="50000"/>
                  </a:schemeClr>
                </a:solidFill>
              </a:rPr>
              <a:t>24</a:t>
            </a:r>
            <a:r>
              <a:rPr lang="en-US" sz="3600" dirty="0">
                <a:solidFill>
                  <a:schemeClr val="tx2">
                    <a:lumMod val="50000"/>
                  </a:schemeClr>
                </a:solidFill>
              </a:rPr>
              <a:t> -&gt; e</a:t>
            </a:r>
            <a:r>
              <a:rPr lang="en-US" sz="3600" baseline="30000" dirty="0">
                <a:solidFill>
                  <a:schemeClr val="tx2">
                    <a:lumMod val="50000"/>
                  </a:schemeClr>
                </a:solidFill>
              </a:rPr>
              <a:t>-</a:t>
            </a:r>
            <a:r>
              <a:rPr lang="en-US" sz="3600" dirty="0">
                <a:solidFill>
                  <a:schemeClr val="tx2">
                    <a:lumMod val="50000"/>
                  </a:schemeClr>
                </a:solidFill>
              </a:rPr>
              <a:t>  +  _______    </a:t>
            </a:r>
            <a:r>
              <a:rPr lang="en-US" sz="3600" b="1" dirty="0">
                <a:solidFill>
                  <a:schemeClr val="tx2">
                    <a:lumMod val="50000"/>
                  </a:schemeClr>
                </a:solidFill>
                <a:latin typeface="Lucida Grande"/>
                <a:ea typeface="Lucida Grande"/>
                <a:cs typeface="Lucida Grande"/>
              </a:rPr>
              <a:t>α or β? </a:t>
            </a:r>
            <a:endParaRPr lang="en-US" sz="3600" dirty="0">
              <a:solidFill>
                <a:schemeClr val="tx2">
                  <a:lumMod val="50000"/>
                </a:schemeClr>
              </a:solidFill>
            </a:endParaRPr>
          </a:p>
          <a:p>
            <a:endParaRPr lang="en-US" sz="3600" baseline="-25000" dirty="0">
              <a:solidFill>
                <a:schemeClr val="tx2">
                  <a:lumMod val="50000"/>
                </a:schemeClr>
              </a:solidFill>
            </a:endParaRPr>
          </a:p>
          <a:p>
            <a:r>
              <a:rPr lang="en-US" sz="3600" baseline="30000" dirty="0">
                <a:solidFill>
                  <a:schemeClr val="tx2">
                    <a:lumMod val="50000"/>
                  </a:schemeClr>
                </a:solidFill>
              </a:rPr>
              <a:t>208</a:t>
            </a:r>
            <a:r>
              <a:rPr lang="en-US" sz="3600" dirty="0">
                <a:solidFill>
                  <a:schemeClr val="tx2">
                    <a:lumMod val="50000"/>
                  </a:schemeClr>
                </a:solidFill>
              </a:rPr>
              <a:t>Po</a:t>
            </a:r>
            <a:r>
              <a:rPr lang="en-US" sz="3600" baseline="-25000" dirty="0">
                <a:solidFill>
                  <a:schemeClr val="tx2">
                    <a:lumMod val="50000"/>
                  </a:schemeClr>
                </a:solidFill>
              </a:rPr>
              <a:t>84 </a:t>
            </a:r>
            <a:r>
              <a:rPr lang="en-US" sz="3600" dirty="0">
                <a:solidFill>
                  <a:schemeClr val="tx2">
                    <a:lumMod val="50000"/>
                  </a:schemeClr>
                </a:solidFill>
              </a:rPr>
              <a:t>-&gt; </a:t>
            </a:r>
            <a:r>
              <a:rPr lang="en-US" sz="3600" baseline="30000" dirty="0">
                <a:solidFill>
                  <a:schemeClr val="tx2">
                    <a:lumMod val="50000"/>
                  </a:schemeClr>
                </a:solidFill>
              </a:rPr>
              <a:t>4</a:t>
            </a:r>
            <a:r>
              <a:rPr lang="en-US" sz="3600" dirty="0">
                <a:solidFill>
                  <a:schemeClr val="tx2">
                    <a:lumMod val="50000"/>
                  </a:schemeClr>
                </a:solidFill>
              </a:rPr>
              <a:t>He</a:t>
            </a:r>
            <a:r>
              <a:rPr lang="en-US" sz="3600" baseline="-25000" dirty="0">
                <a:solidFill>
                  <a:schemeClr val="tx2">
                    <a:lumMod val="50000"/>
                  </a:schemeClr>
                </a:solidFill>
              </a:rPr>
              <a:t>2</a:t>
            </a:r>
            <a:r>
              <a:rPr lang="en-US" sz="3600" dirty="0">
                <a:solidFill>
                  <a:schemeClr val="tx2">
                    <a:lumMod val="50000"/>
                  </a:schemeClr>
                </a:solidFill>
              </a:rPr>
              <a:t>  +  ______  </a:t>
            </a:r>
            <a:r>
              <a:rPr lang="en-US" sz="3600" b="1" dirty="0">
                <a:solidFill>
                  <a:schemeClr val="tx2">
                    <a:lumMod val="50000"/>
                  </a:schemeClr>
                </a:solidFill>
                <a:latin typeface="Lucida Grande"/>
                <a:ea typeface="Lucida Grande"/>
                <a:cs typeface="Lucida Grande"/>
              </a:rPr>
              <a:t>α or β? </a:t>
            </a:r>
            <a:endParaRPr lang="en-US" sz="3600" dirty="0">
              <a:solidFill>
                <a:schemeClr val="tx2">
                  <a:lumMod val="50000"/>
                </a:schemeClr>
              </a:solidFill>
            </a:endParaRPr>
          </a:p>
          <a:p>
            <a:endParaRPr lang="en-US" sz="3600" dirty="0">
              <a:solidFill>
                <a:schemeClr val="tx2">
                  <a:lumMod val="50000"/>
                </a:schemeClr>
              </a:solidFill>
            </a:endParaRPr>
          </a:p>
          <a:p>
            <a:r>
              <a:rPr lang="en-US" sz="3600" baseline="30000" dirty="0">
                <a:solidFill>
                  <a:schemeClr val="tx2">
                    <a:lumMod val="50000"/>
                  </a:schemeClr>
                </a:solidFill>
              </a:rPr>
              <a:t>131</a:t>
            </a:r>
            <a:r>
              <a:rPr lang="en-US" sz="3600" dirty="0">
                <a:solidFill>
                  <a:schemeClr val="tx2">
                    <a:lumMod val="50000"/>
                  </a:schemeClr>
                </a:solidFill>
              </a:rPr>
              <a:t>I</a:t>
            </a:r>
            <a:r>
              <a:rPr lang="en-US" sz="3600" baseline="-25000" dirty="0">
                <a:solidFill>
                  <a:schemeClr val="tx2">
                    <a:lumMod val="50000"/>
                  </a:schemeClr>
                </a:solidFill>
              </a:rPr>
              <a:t>53</a:t>
            </a:r>
            <a:r>
              <a:rPr lang="en-US" sz="3600" dirty="0">
                <a:solidFill>
                  <a:schemeClr val="tx2">
                    <a:lumMod val="50000"/>
                  </a:schemeClr>
                </a:solidFill>
              </a:rPr>
              <a:t> -&gt; </a:t>
            </a:r>
            <a:r>
              <a:rPr lang="en-US" sz="3600" baseline="30000" dirty="0">
                <a:solidFill>
                  <a:schemeClr val="tx2">
                    <a:lumMod val="50000"/>
                  </a:schemeClr>
                </a:solidFill>
              </a:rPr>
              <a:t>131</a:t>
            </a:r>
            <a:r>
              <a:rPr lang="en-US" sz="3600" dirty="0">
                <a:solidFill>
                  <a:schemeClr val="tx2">
                    <a:lumMod val="50000"/>
                  </a:schemeClr>
                </a:solidFill>
              </a:rPr>
              <a:t>Xe</a:t>
            </a:r>
            <a:r>
              <a:rPr lang="en-US" sz="3600" baseline="-25000" dirty="0">
                <a:solidFill>
                  <a:schemeClr val="tx2">
                    <a:lumMod val="50000"/>
                  </a:schemeClr>
                </a:solidFill>
              </a:rPr>
              <a:t>54</a:t>
            </a:r>
            <a:r>
              <a:rPr lang="en-US" sz="3600" dirty="0">
                <a:solidFill>
                  <a:schemeClr val="tx2">
                    <a:lumMod val="50000"/>
                  </a:schemeClr>
                </a:solidFill>
              </a:rPr>
              <a:t> + ______  </a:t>
            </a:r>
            <a:r>
              <a:rPr lang="en-US" sz="3600" b="1" dirty="0">
                <a:solidFill>
                  <a:schemeClr val="tx2">
                    <a:lumMod val="50000"/>
                  </a:schemeClr>
                </a:solidFill>
                <a:latin typeface="Lucida Grande"/>
                <a:ea typeface="Lucida Grande"/>
                <a:cs typeface="Lucida Grande"/>
              </a:rPr>
              <a:t>α or β?</a:t>
            </a:r>
          </a:p>
          <a:p>
            <a:endParaRPr lang="en-US" sz="3600" b="1" dirty="0">
              <a:solidFill>
                <a:schemeClr val="tx2">
                  <a:lumMod val="50000"/>
                </a:schemeClr>
              </a:solidFill>
              <a:latin typeface="Lucida Grande"/>
              <a:ea typeface="Lucida Grande"/>
              <a:cs typeface="Lucida Grande"/>
            </a:endParaRPr>
          </a:p>
          <a:p>
            <a:r>
              <a:rPr lang="en-US" sz="3000" baseline="30000" dirty="0">
                <a:solidFill>
                  <a:schemeClr val="tx2">
                    <a:lumMod val="50000"/>
                  </a:schemeClr>
                </a:solidFill>
                <a:latin typeface="Lucida Grande"/>
                <a:ea typeface="Lucida Grande"/>
                <a:cs typeface="Lucida Grande"/>
              </a:rPr>
              <a:t>241</a:t>
            </a:r>
            <a:r>
              <a:rPr lang="en-US" sz="3000" dirty="0">
                <a:solidFill>
                  <a:schemeClr val="tx2">
                    <a:lumMod val="50000"/>
                  </a:schemeClr>
                </a:solidFill>
                <a:latin typeface="Lucida Grande"/>
                <a:ea typeface="Lucida Grande"/>
                <a:cs typeface="Lucida Grande"/>
              </a:rPr>
              <a:t>A</a:t>
            </a:r>
            <a:r>
              <a:rPr lang="en-US" sz="3000" baseline="-25000" dirty="0">
                <a:solidFill>
                  <a:schemeClr val="tx2">
                    <a:lumMod val="50000"/>
                  </a:schemeClr>
                </a:solidFill>
                <a:latin typeface="Lucida Grande"/>
                <a:ea typeface="Lucida Grande"/>
                <a:cs typeface="Lucida Grande"/>
              </a:rPr>
              <a:t>95</a:t>
            </a:r>
            <a:r>
              <a:rPr lang="en-US" sz="3000" dirty="0">
                <a:solidFill>
                  <a:schemeClr val="tx2">
                    <a:lumMod val="50000"/>
                  </a:schemeClr>
                </a:solidFill>
                <a:latin typeface="Lucida Grande"/>
                <a:ea typeface="Lucida Grande"/>
                <a:cs typeface="Lucida Grande"/>
              </a:rPr>
              <a:t> -&gt; </a:t>
            </a:r>
            <a:r>
              <a:rPr lang="en-US" sz="3000" baseline="30000" dirty="0">
                <a:solidFill>
                  <a:schemeClr val="tx2">
                    <a:lumMod val="50000"/>
                  </a:schemeClr>
                </a:solidFill>
                <a:latin typeface="Lucida Grande"/>
                <a:ea typeface="Lucida Grande"/>
                <a:cs typeface="Lucida Grande"/>
              </a:rPr>
              <a:t>237</a:t>
            </a:r>
            <a:r>
              <a:rPr lang="en-US" sz="3000" dirty="0">
                <a:solidFill>
                  <a:schemeClr val="tx2">
                    <a:lumMod val="50000"/>
                  </a:schemeClr>
                </a:solidFill>
                <a:latin typeface="Lucida Grande"/>
                <a:ea typeface="Lucida Grande"/>
                <a:cs typeface="Lucida Grande"/>
              </a:rPr>
              <a:t>Np</a:t>
            </a:r>
            <a:r>
              <a:rPr lang="en-US" sz="3000" baseline="-25000" dirty="0">
                <a:solidFill>
                  <a:schemeClr val="tx2">
                    <a:lumMod val="50000"/>
                  </a:schemeClr>
                </a:solidFill>
                <a:latin typeface="Lucida Grande"/>
                <a:ea typeface="Lucida Grande"/>
                <a:cs typeface="Lucida Grande"/>
              </a:rPr>
              <a:t>93</a:t>
            </a:r>
            <a:r>
              <a:rPr lang="en-US" sz="3000" dirty="0">
                <a:solidFill>
                  <a:schemeClr val="tx2">
                    <a:lumMod val="50000"/>
                  </a:schemeClr>
                </a:solidFill>
                <a:latin typeface="Lucida Grande"/>
                <a:ea typeface="Lucida Grande"/>
                <a:cs typeface="Lucida Grande"/>
              </a:rPr>
              <a:t> + ______   </a:t>
            </a:r>
            <a:r>
              <a:rPr lang="en-US" sz="3200" b="1" dirty="0">
                <a:solidFill>
                  <a:schemeClr val="tx2">
                    <a:lumMod val="50000"/>
                  </a:schemeClr>
                </a:solidFill>
                <a:latin typeface="Lucida Grande"/>
                <a:ea typeface="Lucida Grande"/>
                <a:cs typeface="Lucida Grande"/>
              </a:rPr>
              <a:t>α or β?</a:t>
            </a:r>
          </a:p>
          <a:p>
            <a:endParaRPr lang="en-US" sz="3000" dirty="0">
              <a:solidFill>
                <a:schemeClr val="tx2">
                  <a:lumMod val="50000"/>
                </a:schemeClr>
              </a:solidFill>
              <a:latin typeface="Lucida Grande"/>
              <a:ea typeface="Lucida Grande"/>
              <a:cs typeface="Lucida Grande"/>
            </a:endParaRPr>
          </a:p>
          <a:p>
            <a:endParaRPr lang="en-US" sz="1400" b="1" dirty="0">
              <a:solidFill>
                <a:schemeClr val="tx2">
                  <a:lumMod val="50000"/>
                </a:schemeClr>
              </a:solidFill>
              <a:latin typeface="Lucida Grande"/>
              <a:ea typeface="Lucida Grande"/>
              <a:cs typeface="Lucida Grande"/>
            </a:endParaRPr>
          </a:p>
          <a:p>
            <a:r>
              <a:rPr lang="en-US" sz="3600" dirty="0">
                <a:solidFill>
                  <a:schemeClr val="tx2">
                    <a:lumMod val="50000"/>
                  </a:schemeClr>
                </a:solidFill>
                <a:latin typeface="Lucida Grande"/>
                <a:ea typeface="Lucida Grande"/>
                <a:cs typeface="Lucida Grande"/>
              </a:rPr>
              <a:t> </a:t>
            </a:r>
            <a:r>
              <a:rPr lang="en-US" sz="3600" baseline="30000" dirty="0">
                <a:solidFill>
                  <a:schemeClr val="tx2">
                    <a:lumMod val="50000"/>
                  </a:schemeClr>
                </a:solidFill>
                <a:latin typeface="Lucida Grande"/>
                <a:ea typeface="Lucida Grande"/>
                <a:cs typeface="Lucida Grande"/>
              </a:rPr>
              <a:t>238</a:t>
            </a:r>
            <a:r>
              <a:rPr lang="en-US" sz="3600" dirty="0">
                <a:solidFill>
                  <a:schemeClr val="tx2">
                    <a:lumMod val="50000"/>
                  </a:schemeClr>
                </a:solidFill>
                <a:latin typeface="Lucida Grande"/>
                <a:ea typeface="Lucida Grande"/>
                <a:cs typeface="Lucida Grande"/>
              </a:rPr>
              <a:t>Ur</a:t>
            </a:r>
            <a:r>
              <a:rPr lang="en-US" sz="3600" baseline="-25000" dirty="0">
                <a:solidFill>
                  <a:schemeClr val="tx2">
                    <a:lumMod val="50000"/>
                  </a:schemeClr>
                </a:solidFill>
                <a:latin typeface="Lucida Grande"/>
                <a:ea typeface="Lucida Grande"/>
                <a:cs typeface="Lucida Grande"/>
              </a:rPr>
              <a:t>92 </a:t>
            </a:r>
            <a:r>
              <a:rPr lang="en-US" sz="3600" dirty="0">
                <a:solidFill>
                  <a:schemeClr val="tx2">
                    <a:lumMod val="50000"/>
                  </a:schemeClr>
                </a:solidFill>
                <a:latin typeface="Lucida Grande"/>
                <a:ea typeface="Lucida Grande"/>
                <a:cs typeface="Lucida Grande"/>
              </a:rPr>
              <a:t>undergoes an α decay </a:t>
            </a:r>
            <a:r>
              <a:rPr lang="mr-IN" sz="3600" dirty="0">
                <a:solidFill>
                  <a:schemeClr val="tx2">
                    <a:lumMod val="50000"/>
                  </a:schemeClr>
                </a:solidFill>
                <a:latin typeface="Lucida Grande"/>
                <a:ea typeface="Lucida Grande"/>
                <a:cs typeface="Lucida Grande"/>
              </a:rPr>
              <a:t>–</a:t>
            </a:r>
            <a:r>
              <a:rPr lang="en-US" sz="3600" dirty="0">
                <a:solidFill>
                  <a:schemeClr val="tx2">
                    <a:lumMod val="50000"/>
                  </a:schemeClr>
                </a:solidFill>
                <a:latin typeface="Lucida Grande"/>
                <a:ea typeface="Lucida Grande"/>
                <a:cs typeface="Lucida Grande"/>
              </a:rPr>
              <a:t> write the complete equation </a:t>
            </a:r>
            <a:r>
              <a:rPr lang="en-US" sz="3600" baseline="-25000" dirty="0">
                <a:solidFill>
                  <a:schemeClr val="tx2">
                    <a:lumMod val="50000"/>
                  </a:schemeClr>
                </a:solidFill>
                <a:latin typeface="Lucida Grande"/>
                <a:ea typeface="Lucida Grande"/>
                <a:cs typeface="Lucida Grande"/>
              </a:rPr>
              <a:t> </a:t>
            </a:r>
            <a:endParaRPr lang="en-US" sz="3600" baseline="-25000" dirty="0">
              <a:solidFill>
                <a:schemeClr val="tx2">
                  <a:lumMod val="50000"/>
                </a:schemeClr>
              </a:solidFill>
            </a:endParaRPr>
          </a:p>
          <a:p>
            <a:endParaRPr lang="en-US" sz="3600" dirty="0">
              <a:solidFill>
                <a:schemeClr val="tx1"/>
              </a:solidFill>
            </a:endParaRPr>
          </a:p>
        </p:txBody>
      </p:sp>
      <p:sp>
        <p:nvSpPr>
          <p:cNvPr id="3" name="Title 2"/>
          <p:cNvSpPr>
            <a:spLocks noGrp="1"/>
          </p:cNvSpPr>
          <p:nvPr>
            <p:ph type="title"/>
          </p:nvPr>
        </p:nvSpPr>
        <p:spPr/>
        <p:txBody>
          <a:bodyPr/>
          <a:lstStyle/>
          <a:p>
            <a:r>
              <a:rPr lang="en-US" dirty="0"/>
              <a:t>Isotope DECAY: Math Practice</a:t>
            </a:r>
          </a:p>
        </p:txBody>
      </p:sp>
    </p:spTree>
    <p:extLst>
      <p:ext uri="{BB962C8B-B14F-4D97-AF65-F5344CB8AC3E}">
        <p14:creationId xmlns:p14="http://schemas.microsoft.com/office/powerpoint/2010/main" val="133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7789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7577" y="228847"/>
            <a:ext cx="6622506" cy="1054394"/>
          </a:xfrm>
        </p:spPr>
        <p:txBody>
          <a:bodyPr/>
          <a:lstStyle/>
          <a:p>
            <a:r>
              <a:rPr lang="en-US" b="1" i="1" cap="none" dirty="0"/>
              <a:t>Date the igneous intrusions to date the layers</a:t>
            </a:r>
          </a:p>
        </p:txBody>
      </p:sp>
      <p:pic>
        <p:nvPicPr>
          <p:cNvPr id="10" name="Picture 9"/>
          <p:cNvPicPr>
            <a:picLocks noChangeAspect="1"/>
          </p:cNvPicPr>
          <p:nvPr/>
        </p:nvPicPr>
        <p:blipFill>
          <a:blip r:embed="rId3"/>
          <a:stretch>
            <a:fillRect/>
          </a:stretch>
        </p:blipFill>
        <p:spPr>
          <a:xfrm>
            <a:off x="634732" y="1833867"/>
            <a:ext cx="4579415" cy="4380974"/>
          </a:xfrm>
          <a:prstGeom prst="rect">
            <a:avLst/>
          </a:prstGeom>
        </p:spPr>
      </p:pic>
      <p:sp>
        <p:nvSpPr>
          <p:cNvPr id="13" name="TextBox 12"/>
          <p:cNvSpPr txBox="1"/>
          <p:nvPr/>
        </p:nvSpPr>
        <p:spPr>
          <a:xfrm>
            <a:off x="5214147" y="2309253"/>
            <a:ext cx="1316860" cy="2831544"/>
          </a:xfrm>
          <a:prstGeom prst="rect">
            <a:avLst/>
          </a:prstGeom>
          <a:noFill/>
        </p:spPr>
        <p:txBody>
          <a:bodyPr wrap="none" rtlCol="0">
            <a:spAutoFit/>
          </a:bodyPr>
          <a:lstStyle/>
          <a:p>
            <a:r>
              <a:rPr lang="en-US" sz="2000" i="1" dirty="0"/>
              <a:t>Youngest</a:t>
            </a:r>
          </a:p>
          <a:p>
            <a:endParaRPr lang="en-US" sz="2000" i="1" dirty="0"/>
          </a:p>
          <a:p>
            <a:r>
              <a:rPr lang="en-US" sz="2000" i="1" dirty="0"/>
              <a:t>Older</a:t>
            </a:r>
          </a:p>
          <a:p>
            <a:endParaRPr lang="en-US" sz="2000" i="1" dirty="0"/>
          </a:p>
          <a:p>
            <a:endParaRPr lang="en-US" sz="2000" i="1" dirty="0"/>
          </a:p>
          <a:p>
            <a:endParaRPr lang="en-US" sz="2000" i="1" dirty="0"/>
          </a:p>
          <a:p>
            <a:endParaRPr lang="en-US" sz="2000" i="1" dirty="0"/>
          </a:p>
          <a:p>
            <a:r>
              <a:rPr lang="en-US" sz="2000" i="1" dirty="0"/>
              <a:t>Oldest</a:t>
            </a:r>
          </a:p>
          <a:p>
            <a:endParaRPr lang="en-US" dirty="0"/>
          </a:p>
        </p:txBody>
      </p:sp>
      <p:sp>
        <p:nvSpPr>
          <p:cNvPr id="14" name="TextBox 13"/>
          <p:cNvSpPr txBox="1"/>
          <p:nvPr/>
        </p:nvSpPr>
        <p:spPr>
          <a:xfrm>
            <a:off x="6220806" y="2832473"/>
            <a:ext cx="2661145" cy="2677656"/>
          </a:xfrm>
          <a:prstGeom prst="rect">
            <a:avLst/>
          </a:prstGeom>
          <a:noFill/>
        </p:spPr>
        <p:txBody>
          <a:bodyPr wrap="square" rtlCol="0">
            <a:spAutoFit/>
          </a:bodyPr>
          <a:lstStyle/>
          <a:p>
            <a:r>
              <a:rPr lang="en-US" sz="2400" dirty="0"/>
              <a:t>Use radiometric* dating of the igneous as ‘bookmarks’ to date the sedimentary layers</a:t>
            </a:r>
          </a:p>
        </p:txBody>
      </p:sp>
      <p:sp>
        <p:nvSpPr>
          <p:cNvPr id="16" name="TextBox 15"/>
          <p:cNvSpPr txBox="1"/>
          <p:nvPr/>
        </p:nvSpPr>
        <p:spPr>
          <a:xfrm>
            <a:off x="5664291" y="6228132"/>
            <a:ext cx="2492487" cy="369332"/>
          </a:xfrm>
          <a:prstGeom prst="rect">
            <a:avLst/>
          </a:prstGeom>
          <a:noFill/>
        </p:spPr>
        <p:txBody>
          <a:bodyPr wrap="none" rtlCol="0">
            <a:spAutoFit/>
          </a:bodyPr>
          <a:lstStyle/>
          <a:p>
            <a:r>
              <a:rPr lang="en-US" i="1" dirty="0"/>
              <a:t>*radioisotope; </a:t>
            </a:r>
            <a:r>
              <a:rPr lang="en-US" i="1" dirty="0" err="1"/>
              <a:t>absolut</a:t>
            </a:r>
            <a:r>
              <a:rPr lang="en-US" dirty="0"/>
              <a:t>) </a:t>
            </a:r>
          </a:p>
        </p:txBody>
      </p:sp>
    </p:spTree>
    <p:extLst>
      <p:ext uri="{BB962C8B-B14F-4D97-AF65-F5344CB8AC3E}">
        <p14:creationId xmlns:p14="http://schemas.microsoft.com/office/powerpoint/2010/main" val="346712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847"/>
            <a:ext cx="8381260" cy="1054394"/>
          </a:xfrm>
        </p:spPr>
        <p:txBody>
          <a:bodyPr/>
          <a:lstStyle/>
          <a:p>
            <a:r>
              <a:rPr lang="en-US" b="1" i="1" cap="none" dirty="0"/>
              <a:t>Dating Sedimentary Layers</a:t>
            </a:r>
          </a:p>
        </p:txBody>
      </p:sp>
      <p:sp>
        <p:nvSpPr>
          <p:cNvPr id="11" name="TextBox 10"/>
          <p:cNvSpPr txBox="1"/>
          <p:nvPr/>
        </p:nvSpPr>
        <p:spPr>
          <a:xfrm>
            <a:off x="765191" y="1649808"/>
            <a:ext cx="7997069" cy="1200328"/>
          </a:xfrm>
          <a:prstGeom prst="rect">
            <a:avLst/>
          </a:prstGeom>
          <a:noFill/>
        </p:spPr>
        <p:txBody>
          <a:bodyPr wrap="square" rtlCol="0">
            <a:spAutoFit/>
          </a:bodyPr>
          <a:lstStyle/>
          <a:p>
            <a:r>
              <a:rPr lang="en-US" sz="2400" dirty="0"/>
              <a:t>The age of a layer reflects when the particles were laid down; the particles themselves were formed earlier</a:t>
            </a:r>
          </a:p>
          <a:p>
            <a:endParaRPr lang="en-US" sz="2400" dirty="0"/>
          </a:p>
        </p:txBody>
      </p:sp>
      <p:pic>
        <p:nvPicPr>
          <p:cNvPr id="10" name="Picture 9"/>
          <p:cNvPicPr>
            <a:picLocks noChangeAspect="1"/>
          </p:cNvPicPr>
          <p:nvPr/>
        </p:nvPicPr>
        <p:blipFill>
          <a:blip r:embed="rId3"/>
          <a:stretch>
            <a:fillRect/>
          </a:stretch>
        </p:blipFill>
        <p:spPr>
          <a:xfrm>
            <a:off x="765191" y="3191637"/>
            <a:ext cx="2353918" cy="1532989"/>
          </a:xfrm>
          <a:prstGeom prst="rect">
            <a:avLst/>
          </a:prstGeom>
        </p:spPr>
      </p:pic>
      <p:pic>
        <p:nvPicPr>
          <p:cNvPr id="13" name="Picture 12"/>
          <p:cNvPicPr>
            <a:picLocks noChangeAspect="1"/>
          </p:cNvPicPr>
          <p:nvPr/>
        </p:nvPicPr>
        <p:blipFill>
          <a:blip r:embed="rId4"/>
          <a:stretch>
            <a:fillRect/>
          </a:stretch>
        </p:blipFill>
        <p:spPr>
          <a:xfrm>
            <a:off x="3501602" y="3210989"/>
            <a:ext cx="2272675" cy="1513637"/>
          </a:xfrm>
          <a:prstGeom prst="rect">
            <a:avLst/>
          </a:prstGeom>
        </p:spPr>
      </p:pic>
      <p:pic>
        <p:nvPicPr>
          <p:cNvPr id="14" name="Picture 13"/>
          <p:cNvPicPr>
            <a:picLocks noChangeAspect="1"/>
          </p:cNvPicPr>
          <p:nvPr/>
        </p:nvPicPr>
        <p:blipFill>
          <a:blip r:embed="rId5"/>
          <a:stretch>
            <a:fillRect/>
          </a:stretch>
        </p:blipFill>
        <p:spPr>
          <a:xfrm>
            <a:off x="6406036" y="3191637"/>
            <a:ext cx="936939" cy="2172309"/>
          </a:xfrm>
          <a:prstGeom prst="rect">
            <a:avLst/>
          </a:prstGeom>
        </p:spPr>
      </p:pic>
      <p:sp>
        <p:nvSpPr>
          <p:cNvPr id="7" name="TextBox 6"/>
          <p:cNvSpPr txBox="1"/>
          <p:nvPr/>
        </p:nvSpPr>
        <p:spPr>
          <a:xfrm>
            <a:off x="765191" y="2822305"/>
            <a:ext cx="1005879" cy="369332"/>
          </a:xfrm>
          <a:prstGeom prst="rect">
            <a:avLst/>
          </a:prstGeom>
          <a:noFill/>
        </p:spPr>
        <p:txBody>
          <a:bodyPr wrap="none" rtlCol="0">
            <a:spAutoFit/>
          </a:bodyPr>
          <a:lstStyle/>
          <a:p>
            <a:r>
              <a:rPr lang="en-US" dirty="0"/>
              <a:t>100mya</a:t>
            </a:r>
          </a:p>
        </p:txBody>
      </p:sp>
      <p:sp>
        <p:nvSpPr>
          <p:cNvPr id="8" name="TextBox 7"/>
          <p:cNvSpPr txBox="1"/>
          <p:nvPr/>
        </p:nvSpPr>
        <p:spPr>
          <a:xfrm>
            <a:off x="5025154" y="2850136"/>
            <a:ext cx="749123" cy="369332"/>
          </a:xfrm>
          <a:prstGeom prst="rect">
            <a:avLst/>
          </a:prstGeom>
          <a:noFill/>
        </p:spPr>
        <p:txBody>
          <a:bodyPr wrap="none" rtlCol="0">
            <a:spAutoFit/>
          </a:bodyPr>
          <a:lstStyle/>
          <a:p>
            <a:r>
              <a:rPr lang="en-US" dirty="0"/>
              <a:t>2mya</a:t>
            </a:r>
          </a:p>
        </p:txBody>
      </p:sp>
      <p:sp>
        <p:nvSpPr>
          <p:cNvPr id="9" name="TextBox 8"/>
          <p:cNvSpPr txBox="1"/>
          <p:nvPr/>
        </p:nvSpPr>
        <p:spPr>
          <a:xfrm>
            <a:off x="7342975" y="4994614"/>
            <a:ext cx="749123" cy="369332"/>
          </a:xfrm>
          <a:prstGeom prst="rect">
            <a:avLst/>
          </a:prstGeom>
          <a:noFill/>
        </p:spPr>
        <p:txBody>
          <a:bodyPr wrap="none" rtlCol="0">
            <a:spAutoFit/>
          </a:bodyPr>
          <a:lstStyle/>
          <a:p>
            <a:r>
              <a:rPr lang="en-US" dirty="0"/>
              <a:t>2mya</a:t>
            </a:r>
          </a:p>
        </p:txBody>
      </p:sp>
      <p:sp>
        <p:nvSpPr>
          <p:cNvPr id="12" name="TextBox 11"/>
          <p:cNvSpPr txBox="1"/>
          <p:nvPr/>
        </p:nvSpPr>
        <p:spPr>
          <a:xfrm>
            <a:off x="765191" y="4994614"/>
            <a:ext cx="5290093" cy="1107996"/>
          </a:xfrm>
          <a:prstGeom prst="rect">
            <a:avLst/>
          </a:prstGeom>
          <a:noFill/>
        </p:spPr>
        <p:txBody>
          <a:bodyPr wrap="square" rtlCol="0">
            <a:spAutoFit/>
          </a:bodyPr>
          <a:lstStyle/>
          <a:p>
            <a:r>
              <a:rPr lang="en-US" sz="2400" dirty="0"/>
              <a:t> </a:t>
            </a:r>
            <a:r>
              <a:rPr lang="en-US" sz="2400" i="1" dirty="0"/>
              <a:t>A layer formed  2mya could contain rock bits formed 100mya </a:t>
            </a:r>
          </a:p>
          <a:p>
            <a:endParaRPr lang="en-US" dirty="0"/>
          </a:p>
        </p:txBody>
      </p:sp>
    </p:spTree>
    <p:extLst>
      <p:ext uri="{BB962C8B-B14F-4D97-AF65-F5344CB8AC3E}">
        <p14:creationId xmlns:p14="http://schemas.microsoft.com/office/powerpoint/2010/main" val="346712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7577" y="228847"/>
            <a:ext cx="6622506" cy="1054394"/>
          </a:xfrm>
        </p:spPr>
        <p:txBody>
          <a:bodyPr/>
          <a:lstStyle/>
          <a:p>
            <a:r>
              <a:rPr lang="en-US" b="1" i="1" cap="none" dirty="0"/>
              <a:t>Date the igneous intrusions to date the layers</a:t>
            </a:r>
          </a:p>
        </p:txBody>
      </p:sp>
      <p:pic>
        <p:nvPicPr>
          <p:cNvPr id="4" name="Picture 3"/>
          <p:cNvPicPr>
            <a:picLocks noChangeAspect="1"/>
          </p:cNvPicPr>
          <p:nvPr/>
        </p:nvPicPr>
        <p:blipFill>
          <a:blip r:embed="rId3"/>
          <a:stretch>
            <a:fillRect/>
          </a:stretch>
        </p:blipFill>
        <p:spPr>
          <a:xfrm>
            <a:off x="1629113" y="1978231"/>
            <a:ext cx="5890399" cy="3971702"/>
          </a:xfrm>
          <a:prstGeom prst="rect">
            <a:avLst/>
          </a:prstGeom>
        </p:spPr>
      </p:pic>
      <p:sp>
        <p:nvSpPr>
          <p:cNvPr id="6" name="TextBox 5"/>
          <p:cNvSpPr txBox="1"/>
          <p:nvPr/>
        </p:nvSpPr>
        <p:spPr>
          <a:xfrm>
            <a:off x="7519512" y="2121507"/>
            <a:ext cx="1624488" cy="3477875"/>
          </a:xfrm>
          <a:prstGeom prst="rect">
            <a:avLst/>
          </a:prstGeom>
          <a:noFill/>
        </p:spPr>
        <p:txBody>
          <a:bodyPr wrap="square" rtlCol="0">
            <a:spAutoFit/>
          </a:bodyPr>
          <a:lstStyle/>
          <a:p>
            <a:endParaRPr lang="en-US" sz="2000" dirty="0"/>
          </a:p>
          <a:p>
            <a:r>
              <a:rPr lang="en-US" sz="2000" dirty="0"/>
              <a:t>Igneous</a:t>
            </a:r>
          </a:p>
          <a:p>
            <a:endParaRPr lang="en-US" sz="2000" dirty="0"/>
          </a:p>
          <a:p>
            <a:endParaRPr lang="en-US" sz="2000" dirty="0"/>
          </a:p>
          <a:p>
            <a:endParaRPr lang="en-US" sz="2000" dirty="0"/>
          </a:p>
          <a:p>
            <a:endParaRPr lang="en-US" sz="2000" dirty="0"/>
          </a:p>
          <a:p>
            <a:endParaRPr lang="en-US" sz="2000" dirty="0"/>
          </a:p>
          <a:p>
            <a:r>
              <a:rPr lang="en-US" sz="2000" dirty="0"/>
              <a:t>Sedimentary</a:t>
            </a:r>
          </a:p>
          <a:p>
            <a:endParaRPr lang="en-US" sz="2000" dirty="0"/>
          </a:p>
          <a:p>
            <a:endParaRPr lang="en-US" sz="2000" dirty="0"/>
          </a:p>
          <a:p>
            <a:r>
              <a:rPr lang="en-US" sz="2000" dirty="0"/>
              <a:t>igneous</a:t>
            </a:r>
          </a:p>
        </p:txBody>
      </p:sp>
      <p:sp>
        <p:nvSpPr>
          <p:cNvPr id="7" name="TextBox 6"/>
          <p:cNvSpPr txBox="1"/>
          <p:nvPr/>
        </p:nvSpPr>
        <p:spPr>
          <a:xfrm>
            <a:off x="7583774" y="2925054"/>
            <a:ext cx="979755" cy="461665"/>
          </a:xfrm>
          <a:prstGeom prst="rect">
            <a:avLst/>
          </a:prstGeom>
          <a:noFill/>
        </p:spPr>
        <p:txBody>
          <a:bodyPr wrap="none" rtlCol="0">
            <a:spAutoFit/>
          </a:bodyPr>
          <a:lstStyle/>
          <a:p>
            <a:r>
              <a:rPr lang="en-US" sz="2400" b="1" dirty="0">
                <a:solidFill>
                  <a:srgbClr val="FF0000"/>
                </a:solidFill>
              </a:rPr>
              <a:t>65my</a:t>
            </a:r>
          </a:p>
        </p:txBody>
      </p:sp>
      <p:sp>
        <p:nvSpPr>
          <p:cNvPr id="8" name="TextBox 7"/>
          <p:cNvSpPr txBox="1"/>
          <p:nvPr/>
        </p:nvSpPr>
        <p:spPr>
          <a:xfrm>
            <a:off x="7519512" y="5599382"/>
            <a:ext cx="979755" cy="461665"/>
          </a:xfrm>
          <a:prstGeom prst="rect">
            <a:avLst/>
          </a:prstGeom>
          <a:noFill/>
        </p:spPr>
        <p:txBody>
          <a:bodyPr wrap="none" rtlCol="0">
            <a:spAutoFit/>
          </a:bodyPr>
          <a:lstStyle/>
          <a:p>
            <a:r>
              <a:rPr lang="en-US" sz="2400" b="1" dirty="0">
                <a:solidFill>
                  <a:srgbClr val="FF0000"/>
                </a:solidFill>
              </a:rPr>
              <a:t>95my</a:t>
            </a:r>
          </a:p>
        </p:txBody>
      </p:sp>
      <p:sp>
        <p:nvSpPr>
          <p:cNvPr id="9" name="TextBox 8"/>
          <p:cNvSpPr txBox="1"/>
          <p:nvPr/>
        </p:nvSpPr>
        <p:spPr>
          <a:xfrm>
            <a:off x="470768" y="5039632"/>
            <a:ext cx="1159292" cy="461665"/>
          </a:xfrm>
          <a:prstGeom prst="rect">
            <a:avLst/>
          </a:prstGeom>
          <a:noFill/>
        </p:spPr>
        <p:txBody>
          <a:bodyPr wrap="none" rtlCol="0">
            <a:spAutoFit/>
          </a:bodyPr>
          <a:lstStyle/>
          <a:p>
            <a:r>
              <a:rPr lang="en-US" sz="2400" b="1" dirty="0">
                <a:solidFill>
                  <a:srgbClr val="FF0000"/>
                </a:solidFill>
              </a:rPr>
              <a:t>&gt;95my</a:t>
            </a:r>
          </a:p>
        </p:txBody>
      </p:sp>
      <p:sp>
        <p:nvSpPr>
          <p:cNvPr id="12" name="TextBox 11"/>
          <p:cNvSpPr txBox="1"/>
          <p:nvPr/>
        </p:nvSpPr>
        <p:spPr>
          <a:xfrm>
            <a:off x="381000" y="2694221"/>
            <a:ext cx="1249060" cy="461665"/>
          </a:xfrm>
          <a:prstGeom prst="rect">
            <a:avLst/>
          </a:prstGeom>
          <a:noFill/>
        </p:spPr>
        <p:txBody>
          <a:bodyPr wrap="none" rtlCol="0">
            <a:spAutoFit/>
          </a:bodyPr>
          <a:lstStyle/>
          <a:p>
            <a:r>
              <a:rPr lang="en-US" sz="2400" b="1" dirty="0">
                <a:solidFill>
                  <a:srgbClr val="FF0000"/>
                </a:solidFill>
              </a:rPr>
              <a:t>&lt; 65my</a:t>
            </a:r>
          </a:p>
        </p:txBody>
      </p:sp>
    </p:spTree>
    <p:extLst>
      <p:ext uri="{BB962C8B-B14F-4D97-AF65-F5344CB8AC3E}">
        <p14:creationId xmlns:p14="http://schemas.microsoft.com/office/powerpoint/2010/main" val="34671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539972" y="2119073"/>
            <a:ext cx="6224513" cy="4572000"/>
          </a:xfrm>
        </p:spPr>
        <p:txBody>
          <a:bodyPr>
            <a:normAutofit/>
          </a:bodyPr>
          <a:lstStyle/>
          <a:p>
            <a:pPr>
              <a:lnSpc>
                <a:spcPct val="90000"/>
              </a:lnSpc>
              <a:buFontTx/>
              <a:buNone/>
            </a:pPr>
            <a:r>
              <a:rPr lang="en-US" sz="2800" b="1" dirty="0">
                <a:solidFill>
                  <a:srgbClr val="000090"/>
                </a:solidFill>
                <a:cs typeface="Times" charset="0"/>
              </a:rPr>
              <a:t>Relative Dating </a:t>
            </a:r>
            <a:r>
              <a:rPr lang="ja-JP" altLang="en-US" sz="2400" i="1" dirty="0">
                <a:solidFill>
                  <a:srgbClr val="000090"/>
                </a:solidFill>
                <a:latin typeface="Arial"/>
                <a:cs typeface="Times" charset="0"/>
              </a:rPr>
              <a:t>“</a:t>
            </a:r>
            <a:r>
              <a:rPr lang="en-US" sz="2400" i="1" dirty="0">
                <a:solidFill>
                  <a:srgbClr val="000090"/>
                </a:solidFill>
                <a:cs typeface="Times" charset="0"/>
              </a:rPr>
              <a:t>this rock is older than that one</a:t>
            </a:r>
            <a:r>
              <a:rPr lang="ja-JP" altLang="en-US" sz="2400" i="1" dirty="0">
                <a:solidFill>
                  <a:srgbClr val="000090"/>
                </a:solidFill>
                <a:latin typeface="Arial"/>
                <a:cs typeface="Times" charset="0"/>
              </a:rPr>
              <a:t>”</a:t>
            </a:r>
            <a:endParaRPr lang="en-US" sz="2400" i="1" dirty="0">
              <a:solidFill>
                <a:srgbClr val="000090"/>
              </a:solidFill>
              <a:cs typeface="Times" charset="0"/>
            </a:endParaRPr>
          </a:p>
          <a:p>
            <a:pPr marL="45720" indent="0">
              <a:lnSpc>
                <a:spcPct val="90000"/>
              </a:lnSpc>
              <a:buNone/>
            </a:pPr>
            <a:endParaRPr lang="en-US" sz="2000" dirty="0">
              <a:solidFill>
                <a:srgbClr val="000090"/>
              </a:solidFill>
              <a:cs typeface="Times" charset="0"/>
            </a:endParaRPr>
          </a:p>
          <a:p>
            <a:pPr marL="45720" indent="0">
              <a:lnSpc>
                <a:spcPct val="90000"/>
              </a:lnSpc>
              <a:buNone/>
            </a:pPr>
            <a:r>
              <a:rPr lang="en-US" sz="2400" dirty="0">
                <a:solidFill>
                  <a:srgbClr val="34352A"/>
                </a:solidFill>
                <a:cs typeface="Times" charset="0"/>
              </a:rPr>
              <a:t>laws of superposition, horizontality, fossil info to interpret layering</a:t>
            </a:r>
          </a:p>
          <a:p>
            <a:pPr marL="45720" indent="0">
              <a:lnSpc>
                <a:spcPct val="90000"/>
              </a:lnSpc>
              <a:buNone/>
            </a:pPr>
            <a:endParaRPr lang="en-US" dirty="0">
              <a:solidFill>
                <a:srgbClr val="000090"/>
              </a:solidFill>
              <a:cs typeface="Times" charset="0"/>
            </a:endParaRPr>
          </a:p>
          <a:p>
            <a:pPr marL="45720" indent="0">
              <a:lnSpc>
                <a:spcPct val="90000"/>
              </a:lnSpc>
              <a:buNone/>
            </a:pPr>
            <a:endParaRPr lang="en-US" dirty="0">
              <a:solidFill>
                <a:srgbClr val="000090"/>
              </a:solidFill>
              <a:cs typeface="Times" charset="0"/>
            </a:endParaRPr>
          </a:p>
          <a:p>
            <a:pPr marL="45720" indent="0">
              <a:lnSpc>
                <a:spcPct val="90000"/>
              </a:lnSpc>
              <a:buNone/>
            </a:pPr>
            <a:r>
              <a:rPr lang="en-US" sz="2800" b="1" dirty="0">
                <a:solidFill>
                  <a:srgbClr val="000090"/>
                </a:solidFill>
                <a:cs typeface="Times" charset="0"/>
              </a:rPr>
              <a:t>Absolute Dating </a:t>
            </a:r>
            <a:r>
              <a:rPr lang="ja-JP" altLang="en-US" sz="2400" i="1" dirty="0">
                <a:solidFill>
                  <a:srgbClr val="000090"/>
                </a:solidFill>
                <a:cs typeface="Times" charset="0"/>
              </a:rPr>
              <a:t>“</a:t>
            </a:r>
            <a:r>
              <a:rPr lang="en-US" sz="2400" i="1" dirty="0">
                <a:solidFill>
                  <a:srgbClr val="000090"/>
                </a:solidFill>
                <a:cs typeface="Times" charset="0"/>
              </a:rPr>
              <a:t>this rock is 280 my old</a:t>
            </a:r>
            <a:r>
              <a:rPr lang="ja-JP" altLang="en-US" sz="2400" i="1" dirty="0">
                <a:solidFill>
                  <a:srgbClr val="000090"/>
                </a:solidFill>
                <a:cs typeface="Times" charset="0"/>
              </a:rPr>
              <a:t>”</a:t>
            </a:r>
            <a:endParaRPr lang="en-US" altLang="ja-JP" dirty="0">
              <a:solidFill>
                <a:srgbClr val="000090"/>
              </a:solidFill>
              <a:cs typeface="Times" charset="0"/>
            </a:endParaRPr>
          </a:p>
          <a:p>
            <a:pPr marL="45720" indent="0">
              <a:lnSpc>
                <a:spcPct val="90000"/>
              </a:lnSpc>
              <a:buNone/>
            </a:pPr>
            <a:r>
              <a:rPr lang="en-US" sz="2400" dirty="0">
                <a:solidFill>
                  <a:schemeClr val="tx2">
                    <a:lumMod val="50000"/>
                  </a:schemeClr>
                </a:solidFill>
                <a:cs typeface="Times" charset="0"/>
              </a:rPr>
              <a:t>isotope ratios change in </a:t>
            </a:r>
          </a:p>
          <a:p>
            <a:pPr marL="45720" indent="0">
              <a:lnSpc>
                <a:spcPct val="90000"/>
              </a:lnSpc>
              <a:buNone/>
            </a:pPr>
            <a:r>
              <a:rPr lang="en-US" sz="2400" dirty="0">
                <a:solidFill>
                  <a:schemeClr val="tx2">
                    <a:lumMod val="50000"/>
                  </a:schemeClr>
                </a:solidFill>
                <a:cs typeface="Times" charset="0"/>
              </a:rPr>
              <a:t>  radioactive decay</a:t>
            </a:r>
          </a:p>
          <a:p>
            <a:pPr marL="45720" indent="0">
              <a:lnSpc>
                <a:spcPct val="90000"/>
              </a:lnSpc>
              <a:buNone/>
            </a:pPr>
            <a:endParaRPr lang="en-US" sz="2000" dirty="0">
              <a:cs typeface="Times" charset="0"/>
            </a:endParaRPr>
          </a:p>
        </p:txBody>
      </p:sp>
      <p:sp>
        <p:nvSpPr>
          <p:cNvPr id="100354" name="Rectangle 2"/>
          <p:cNvSpPr>
            <a:spLocks noGrp="1" noChangeArrowheads="1"/>
          </p:cNvSpPr>
          <p:nvPr>
            <p:ph type="title"/>
          </p:nvPr>
        </p:nvSpPr>
        <p:spPr>
          <a:xfrm>
            <a:off x="744803" y="381000"/>
            <a:ext cx="7666926" cy="990600"/>
          </a:xfrm>
        </p:spPr>
        <p:txBody>
          <a:bodyPr>
            <a:normAutofit fontScale="90000"/>
          </a:bodyPr>
          <a:lstStyle/>
          <a:p>
            <a:r>
              <a:rPr lang="en-US" sz="3600" b="1" i="1" dirty="0">
                <a:cs typeface="Times" charset="0"/>
              </a:rPr>
              <a:t>ESTABLISHING </a:t>
            </a:r>
            <a:r>
              <a:rPr lang="en-US" sz="3600" b="1" i="1" cap="none" dirty="0">
                <a:cs typeface="Times" charset="0"/>
              </a:rPr>
              <a:t>the age of </a:t>
            </a:r>
            <a:r>
              <a:rPr lang="en-US" sz="3600" b="1" i="1" dirty="0">
                <a:cs typeface="Times" charset="0"/>
              </a:rPr>
              <a:t>ROCKS</a:t>
            </a:r>
          </a:p>
        </p:txBody>
      </p:sp>
      <p:pic>
        <p:nvPicPr>
          <p:cNvPr id="2" name="Picture 1" descr="Screen Shot 2018-01-16 at 9.2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485" y="2250895"/>
            <a:ext cx="2281626" cy="1690886"/>
          </a:xfrm>
          <a:prstGeom prst="rect">
            <a:avLst/>
          </a:prstGeom>
        </p:spPr>
      </p:pic>
      <p:pic>
        <p:nvPicPr>
          <p:cNvPr id="3" name="Picture 2" descr="Screen Shot 2018-01-16 at 9.22.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838" y="5317840"/>
            <a:ext cx="3573891" cy="1134710"/>
          </a:xfrm>
          <a:prstGeom prst="rect">
            <a:avLst/>
          </a:prstGeom>
        </p:spPr>
      </p:pic>
    </p:spTree>
    <p:extLst>
      <p:ext uri="{BB962C8B-B14F-4D97-AF65-F5344CB8AC3E}">
        <p14:creationId xmlns:p14="http://schemas.microsoft.com/office/powerpoint/2010/main" val="245420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left)">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2" end="2"/>
                                            </p:txEl>
                                          </p:spTgt>
                                        </p:tgtEl>
                                        <p:attrNameLst>
                                          <p:attrName>style.visibility</p:attrName>
                                        </p:attrNameLst>
                                      </p:cBhvr>
                                      <p:to>
                                        <p:strVal val="visible"/>
                                      </p:to>
                                    </p:set>
                                    <p:animEffect transition="in" filter="wipe(left)">
                                      <p:cBhvr>
                                        <p:cTn id="12" dur="500"/>
                                        <p:tgtEl>
                                          <p:spTgt spid="100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5" end="5"/>
                                            </p:txEl>
                                          </p:spTgt>
                                        </p:tgtEl>
                                        <p:attrNameLst>
                                          <p:attrName>style.visibility</p:attrName>
                                        </p:attrNameLst>
                                      </p:cBhvr>
                                      <p:to>
                                        <p:strVal val="visible"/>
                                      </p:to>
                                    </p:set>
                                    <p:animEffect transition="in" filter="wipe(left)">
                                      <p:cBhvr>
                                        <p:cTn id="17" dur="500"/>
                                        <p:tgtEl>
                                          <p:spTgt spid="1003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5">
                                            <p:txEl>
                                              <p:pRg st="6" end="6"/>
                                            </p:txEl>
                                          </p:spTgt>
                                        </p:tgtEl>
                                        <p:attrNameLst>
                                          <p:attrName>style.visibility</p:attrName>
                                        </p:attrNameLst>
                                      </p:cBhvr>
                                      <p:to>
                                        <p:strVal val="visible"/>
                                      </p:to>
                                    </p:set>
                                    <p:animEffect transition="in" filter="wipe(left)">
                                      <p:cBhvr>
                                        <p:cTn id="22" dur="500"/>
                                        <p:tgtEl>
                                          <p:spTgt spid="10035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5">
                                            <p:txEl>
                                              <p:pRg st="7" end="7"/>
                                            </p:txEl>
                                          </p:spTgt>
                                        </p:tgtEl>
                                        <p:attrNameLst>
                                          <p:attrName>style.visibility</p:attrName>
                                        </p:attrNameLst>
                                      </p:cBhvr>
                                      <p:to>
                                        <p:strVal val="visible"/>
                                      </p:to>
                                    </p:set>
                                    <p:animEffect transition="in" filter="wipe(left)">
                                      <p:cBhvr>
                                        <p:cTn id="27" dur="500"/>
                                        <p:tgtEl>
                                          <p:spTgt spid="100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505200" y="2286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en-US"/>
          </a:p>
        </p:txBody>
      </p:sp>
      <p:sp>
        <p:nvSpPr>
          <p:cNvPr id="2" name="TextBox 1"/>
          <p:cNvSpPr txBox="1"/>
          <p:nvPr/>
        </p:nvSpPr>
        <p:spPr>
          <a:xfrm>
            <a:off x="864378" y="324182"/>
            <a:ext cx="7359330" cy="1077218"/>
          </a:xfrm>
          <a:prstGeom prst="rect">
            <a:avLst/>
          </a:prstGeom>
          <a:noFill/>
        </p:spPr>
        <p:txBody>
          <a:bodyPr wrap="square" rtlCol="0">
            <a:spAutoFit/>
          </a:bodyPr>
          <a:lstStyle/>
          <a:p>
            <a:r>
              <a:rPr lang="en-US" sz="3200" b="1" i="1" dirty="0">
                <a:solidFill>
                  <a:schemeClr val="bg1"/>
                </a:solidFill>
              </a:rPr>
              <a:t>ABSOLUTE DATING relies on       </a:t>
            </a:r>
          </a:p>
          <a:p>
            <a:r>
              <a:rPr lang="en-US" sz="3200" b="1" i="1" dirty="0">
                <a:solidFill>
                  <a:schemeClr val="bg1"/>
                </a:solidFill>
              </a:rPr>
              <a:t>                        RADIOACTIVE DECAY</a:t>
            </a:r>
          </a:p>
        </p:txBody>
      </p:sp>
      <p:sp>
        <p:nvSpPr>
          <p:cNvPr id="4" name="Content Placeholder 3"/>
          <p:cNvSpPr>
            <a:spLocks noGrp="1"/>
          </p:cNvSpPr>
          <p:nvPr>
            <p:ph idx="1"/>
          </p:nvPr>
        </p:nvSpPr>
        <p:spPr>
          <a:xfrm>
            <a:off x="704110" y="1719731"/>
            <a:ext cx="7980727" cy="4670601"/>
          </a:xfrm>
        </p:spPr>
        <p:txBody>
          <a:bodyPr>
            <a:normAutofit/>
          </a:bodyPr>
          <a:lstStyle/>
          <a:p>
            <a:pPr>
              <a:defRPr/>
            </a:pPr>
            <a:endParaRPr lang="en-US" sz="1200" dirty="0">
              <a:solidFill>
                <a:schemeClr val="accent2"/>
              </a:solidFill>
              <a:effectLst>
                <a:outerShdw blurRad="38100" dist="38100" dir="2700000" algn="tl">
                  <a:srgbClr val="000000"/>
                </a:outerShdw>
              </a:effectLst>
              <a:latin typeface="Marker Felt" charset="0"/>
            </a:endParaRPr>
          </a:p>
          <a:p>
            <a:pPr>
              <a:defRPr/>
            </a:pPr>
            <a:r>
              <a:rPr lang="en-US" sz="2400" dirty="0">
                <a:solidFill>
                  <a:srgbClr val="000090"/>
                </a:solidFill>
              </a:rPr>
              <a:t>Some </a:t>
            </a:r>
            <a:r>
              <a:rPr lang="en-US" sz="2400" b="1" dirty="0">
                <a:solidFill>
                  <a:srgbClr val="000090"/>
                </a:solidFill>
              </a:rPr>
              <a:t>isotopes</a:t>
            </a:r>
            <a:r>
              <a:rPr lang="en-US" sz="2400" dirty="0">
                <a:solidFill>
                  <a:srgbClr val="000090"/>
                </a:solidFill>
              </a:rPr>
              <a:t> of atoms have nuclei that are unstable</a:t>
            </a:r>
          </a:p>
          <a:p>
            <a:pPr lvl="1">
              <a:defRPr/>
            </a:pPr>
            <a:r>
              <a:rPr lang="en-US" sz="2200" i="1" dirty="0">
                <a:solidFill>
                  <a:schemeClr val="tx2">
                    <a:lumMod val="50000"/>
                  </a:schemeClr>
                </a:solidFill>
              </a:rPr>
              <a:t>Due to the interactions of the strong nuclear force, and the repulsion of P+ in nucleus</a:t>
            </a:r>
          </a:p>
          <a:p>
            <a:pPr lvl="1">
              <a:defRPr/>
            </a:pPr>
            <a:r>
              <a:rPr lang="en-US" sz="2200" i="1" dirty="0">
                <a:solidFill>
                  <a:schemeClr val="tx2">
                    <a:lumMod val="50000"/>
                  </a:schemeClr>
                </a:solidFill>
              </a:rPr>
              <a:t>Isotope? Atoms of an element                                 that vary in # of neutrons</a:t>
            </a:r>
          </a:p>
          <a:p>
            <a:pPr marL="365760" lvl="1" indent="0">
              <a:buNone/>
              <a:defRPr/>
            </a:pPr>
            <a:endParaRPr lang="en-US" sz="2200" dirty="0">
              <a:solidFill>
                <a:schemeClr val="tx2">
                  <a:lumMod val="50000"/>
                </a:schemeClr>
              </a:solidFill>
            </a:endParaRPr>
          </a:p>
          <a:p>
            <a:pPr lvl="1">
              <a:defRPr/>
            </a:pPr>
            <a:r>
              <a:rPr lang="en-US" sz="2200" dirty="0">
                <a:solidFill>
                  <a:srgbClr val="000090"/>
                </a:solidFill>
              </a:rPr>
              <a:t>These atoms are </a:t>
            </a:r>
            <a:r>
              <a:rPr lang="en-US" sz="2200" b="1" dirty="0">
                <a:solidFill>
                  <a:srgbClr val="000090"/>
                </a:solidFill>
              </a:rPr>
              <a:t>radioactive</a:t>
            </a:r>
          </a:p>
          <a:p>
            <a:pPr lvl="2">
              <a:defRPr/>
            </a:pPr>
            <a:r>
              <a:rPr lang="en-US" sz="2200" i="1" dirty="0">
                <a:solidFill>
                  <a:schemeClr val="bg2">
                    <a:lumMod val="25000"/>
                  </a:schemeClr>
                </a:solidFill>
              </a:rPr>
              <a:t>Naturally occur in igneous                                   rock.</a:t>
            </a:r>
          </a:p>
          <a:p>
            <a:pPr lvl="1">
              <a:defRPr/>
            </a:pPr>
            <a:endParaRPr lang="en-US" sz="2200" b="1" dirty="0">
              <a:solidFill>
                <a:schemeClr val="tx2">
                  <a:lumMod val="50000"/>
                </a:schemeClr>
              </a:solidFill>
            </a:endParaRPr>
          </a:p>
          <a:p>
            <a:pPr lvl="1">
              <a:defRPr/>
            </a:pPr>
            <a:endParaRPr lang="en-US" sz="2200" dirty="0">
              <a:solidFill>
                <a:srgbClr val="000090"/>
              </a:solidFill>
            </a:endParaRPr>
          </a:p>
          <a:p>
            <a:pPr>
              <a:defRPr/>
            </a:pPr>
            <a:endParaRPr lang="en-US" dirty="0">
              <a:solidFill>
                <a:srgbClr val="000090"/>
              </a:solidFill>
            </a:endParaRPr>
          </a:p>
          <a:p>
            <a:pPr lvl="1">
              <a:defRPr/>
            </a:pPr>
            <a:endParaRPr lang="en-US" sz="2200" dirty="0">
              <a:solidFill>
                <a:srgbClr val="FF8000"/>
              </a:solidFill>
              <a:effectLst>
                <a:outerShdw blurRad="38100" dist="38100" dir="2700000" algn="tl">
                  <a:srgbClr val="000000"/>
                </a:outerShdw>
              </a:effectLst>
              <a:latin typeface="Marker Felt" charset="0"/>
            </a:endParaRPr>
          </a:p>
          <a:p>
            <a:endParaRPr lang="en-US" dirty="0"/>
          </a:p>
        </p:txBody>
      </p:sp>
      <p:pic>
        <p:nvPicPr>
          <p:cNvPr id="3" name="Picture 2" descr="350px-Nuclear_for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365" y="3689408"/>
            <a:ext cx="3120472" cy="2121921"/>
          </a:xfrm>
          <a:prstGeom prst="rect">
            <a:avLst/>
          </a:prstGeom>
        </p:spPr>
      </p:pic>
    </p:spTree>
    <p:extLst>
      <p:ext uri="{BB962C8B-B14F-4D97-AF65-F5344CB8AC3E}">
        <p14:creationId xmlns:p14="http://schemas.microsoft.com/office/powerpoint/2010/main" val="205466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505200" y="2286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endParaRPr lang="en-US"/>
          </a:p>
        </p:txBody>
      </p:sp>
      <p:pic>
        <p:nvPicPr>
          <p:cNvPr id="8200" name="Picture 8" descr="GeoTime_RadioADecay3_sx7209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6" y="1921765"/>
            <a:ext cx="2865438" cy="421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9" descr="GeoTime_RadioADecay2_sx7209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6" y="2226565"/>
            <a:ext cx="2693988"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0" descr="GeoTime_RadioADecay1_sx7209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6" y="1921765"/>
            <a:ext cx="2778824" cy="4086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64378" y="324182"/>
            <a:ext cx="7359330" cy="1077218"/>
          </a:xfrm>
          <a:prstGeom prst="rect">
            <a:avLst/>
          </a:prstGeom>
          <a:noFill/>
        </p:spPr>
        <p:txBody>
          <a:bodyPr wrap="square" rtlCol="0">
            <a:spAutoFit/>
          </a:bodyPr>
          <a:lstStyle/>
          <a:p>
            <a:r>
              <a:rPr lang="en-US" sz="3200" b="1" i="1" dirty="0">
                <a:solidFill>
                  <a:schemeClr val="bg1"/>
                </a:solidFill>
              </a:rPr>
              <a:t>ABSOLUTE DATING relies on       </a:t>
            </a:r>
          </a:p>
          <a:p>
            <a:r>
              <a:rPr lang="en-US" sz="3200" b="1" i="1" dirty="0">
                <a:solidFill>
                  <a:schemeClr val="bg1"/>
                </a:solidFill>
              </a:rPr>
              <a:t>                        RADIOACTIVE DECAY</a:t>
            </a:r>
          </a:p>
        </p:txBody>
      </p:sp>
      <p:sp>
        <p:nvSpPr>
          <p:cNvPr id="4" name="Content Placeholder 3"/>
          <p:cNvSpPr>
            <a:spLocks noGrp="1"/>
          </p:cNvSpPr>
          <p:nvPr>
            <p:ph idx="1"/>
          </p:nvPr>
        </p:nvSpPr>
        <p:spPr>
          <a:xfrm>
            <a:off x="3189288" y="1719731"/>
            <a:ext cx="5495549" cy="4670601"/>
          </a:xfrm>
        </p:spPr>
        <p:txBody>
          <a:bodyPr>
            <a:normAutofit/>
          </a:bodyPr>
          <a:lstStyle/>
          <a:p>
            <a:pPr>
              <a:defRPr/>
            </a:pPr>
            <a:endParaRPr lang="en-US" sz="1200" dirty="0">
              <a:solidFill>
                <a:schemeClr val="accent2"/>
              </a:solidFill>
              <a:effectLst>
                <a:outerShdw blurRad="38100" dist="38100" dir="2700000" algn="tl">
                  <a:srgbClr val="000000"/>
                </a:outerShdw>
              </a:effectLst>
              <a:latin typeface="Marker Felt" charset="0"/>
            </a:endParaRPr>
          </a:p>
          <a:p>
            <a:pPr marL="45720" indent="0">
              <a:buNone/>
              <a:defRPr/>
            </a:pPr>
            <a:endParaRPr lang="en-US" dirty="0">
              <a:solidFill>
                <a:srgbClr val="000090"/>
              </a:solidFill>
            </a:endParaRPr>
          </a:p>
          <a:p>
            <a:pPr>
              <a:defRPr/>
            </a:pPr>
            <a:r>
              <a:rPr lang="en-US" sz="2400" dirty="0">
                <a:solidFill>
                  <a:srgbClr val="000090"/>
                </a:solidFill>
              </a:rPr>
              <a:t>They stabilize through </a:t>
            </a:r>
            <a:r>
              <a:rPr lang="en-US" sz="2400" b="1" dirty="0">
                <a:solidFill>
                  <a:srgbClr val="000090"/>
                </a:solidFill>
              </a:rPr>
              <a:t>decay </a:t>
            </a:r>
            <a:r>
              <a:rPr lang="en-US" sz="2400" dirty="0">
                <a:solidFill>
                  <a:srgbClr val="000090"/>
                </a:solidFill>
              </a:rPr>
              <a:t>-  by ejecting particles and/or releasing energy</a:t>
            </a:r>
          </a:p>
          <a:p>
            <a:pPr>
              <a:defRPr/>
            </a:pPr>
            <a:endParaRPr lang="en-US" sz="2400" dirty="0">
              <a:solidFill>
                <a:srgbClr val="000090"/>
              </a:solidFill>
            </a:endParaRPr>
          </a:p>
          <a:p>
            <a:pPr>
              <a:defRPr/>
            </a:pPr>
            <a:r>
              <a:rPr lang="en-US" sz="2400" dirty="0">
                <a:solidFill>
                  <a:srgbClr val="000090"/>
                </a:solidFill>
              </a:rPr>
              <a:t>The decay rate is used to determine an absolute age </a:t>
            </a:r>
          </a:p>
          <a:p>
            <a:pPr lvl="1">
              <a:defRPr/>
            </a:pPr>
            <a:endParaRPr lang="en-US" sz="2200" dirty="0">
              <a:solidFill>
                <a:srgbClr val="FF8000"/>
              </a:solidFill>
              <a:effectLst>
                <a:outerShdw blurRad="38100" dist="38100" dir="2700000" algn="tl">
                  <a:srgbClr val="000000"/>
                </a:outerShdw>
              </a:effectLst>
              <a:latin typeface="Marker Felt" charset="0"/>
            </a:endParaRPr>
          </a:p>
          <a:p>
            <a:endParaRPr lang="en-US" dirty="0"/>
          </a:p>
        </p:txBody>
      </p:sp>
    </p:spTree>
    <p:extLst>
      <p:ext uri="{BB962C8B-B14F-4D97-AF65-F5344CB8AC3E}">
        <p14:creationId xmlns:p14="http://schemas.microsoft.com/office/powerpoint/2010/main" val="3663894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dissolve">
                                      <p:cBhvr>
                                        <p:cTn id="7" dur="500"/>
                                        <p:tgtEl>
                                          <p:spTgt spid="8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2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38280" y="1746441"/>
            <a:ext cx="4529666" cy="4877784"/>
          </a:xfrm>
        </p:spPr>
        <p:txBody>
          <a:bodyPr>
            <a:normAutofit/>
          </a:bodyPr>
          <a:lstStyle/>
          <a:p>
            <a:pPr eaLnBrk="1" hangingPunct="1">
              <a:buClr>
                <a:schemeClr val="tx1"/>
              </a:buClr>
            </a:pPr>
            <a:r>
              <a:rPr lang="en-US" sz="2400" dirty="0">
                <a:solidFill>
                  <a:srgbClr val="000090"/>
                </a:solidFill>
                <a:latin typeface="Arial" charset="0"/>
                <a:cs typeface="Times New Roman" charset="0"/>
              </a:rPr>
              <a:t>Unstable nucleus ejects an </a:t>
            </a:r>
            <a:r>
              <a:rPr lang="en-US" sz="2400" b="1" dirty="0">
                <a:solidFill>
                  <a:srgbClr val="000090"/>
                </a:solidFill>
                <a:latin typeface="Arial" charset="0"/>
                <a:cs typeface="Times New Roman" charset="0"/>
              </a:rPr>
              <a:t>alpha</a:t>
            </a:r>
            <a:r>
              <a:rPr lang="en-US" sz="2400" dirty="0">
                <a:solidFill>
                  <a:srgbClr val="000090"/>
                </a:solidFill>
                <a:latin typeface="Arial" charset="0"/>
                <a:cs typeface="Times New Roman" charset="0"/>
              </a:rPr>
              <a:t> particle </a:t>
            </a:r>
          </a:p>
          <a:p>
            <a:pPr lvl="1">
              <a:buClr>
                <a:schemeClr val="tx1"/>
              </a:buClr>
            </a:pPr>
            <a:r>
              <a:rPr lang="en-US" sz="2200" i="1" dirty="0">
                <a:latin typeface="Arial" charset="0"/>
                <a:cs typeface="Times New Roman" charset="0"/>
              </a:rPr>
              <a:t>2 protons, 2 neutrons</a:t>
            </a:r>
          </a:p>
          <a:p>
            <a:pPr lvl="1">
              <a:buClr>
                <a:schemeClr val="tx1"/>
              </a:buClr>
            </a:pPr>
            <a:endParaRPr lang="en-US" sz="2200" dirty="0">
              <a:latin typeface="Arial" charset="0"/>
              <a:cs typeface="Times New Roman" charset="0"/>
            </a:endParaRPr>
          </a:p>
          <a:p>
            <a:pPr marL="365760" lvl="1" indent="0">
              <a:buClr>
                <a:schemeClr val="tx1"/>
              </a:buClr>
              <a:buNone/>
            </a:pPr>
            <a:endParaRPr lang="en-US" sz="2200" dirty="0">
              <a:latin typeface="Arial" charset="0"/>
              <a:cs typeface="Times New Roman" charset="0"/>
            </a:endParaRPr>
          </a:p>
          <a:p>
            <a:pPr marL="45720" lvl="2" indent="0">
              <a:buClr>
                <a:schemeClr val="tx1"/>
              </a:buClr>
              <a:buNone/>
            </a:pPr>
            <a:endParaRPr lang="en-US" sz="2200" dirty="0">
              <a:solidFill>
                <a:srgbClr val="000090"/>
              </a:solidFill>
              <a:latin typeface="Arial" charset="0"/>
              <a:cs typeface="Times New Roman" charset="0"/>
            </a:endParaRPr>
          </a:p>
          <a:p>
            <a:pPr marL="274320" lvl="2" indent="-228600">
              <a:buClr>
                <a:schemeClr val="tx1"/>
              </a:buClr>
              <a:buFont typeface="Wingdings 2" pitchFamily="18" charset="2"/>
              <a:buChar char=""/>
            </a:pPr>
            <a:r>
              <a:rPr lang="en-US" sz="2200" dirty="0">
                <a:solidFill>
                  <a:srgbClr val="000090"/>
                </a:solidFill>
                <a:latin typeface="Arial" charset="0"/>
                <a:cs typeface="Times New Roman" charset="0"/>
              </a:rPr>
              <a:t>Damaging to tissues but does not cross skin</a:t>
            </a:r>
          </a:p>
          <a:p>
            <a:pPr marL="548640" lvl="3" indent="-228600">
              <a:buClr>
                <a:schemeClr val="tx1"/>
              </a:buClr>
              <a:buFont typeface="Wingdings 2" pitchFamily="18" charset="2"/>
              <a:buChar char=""/>
            </a:pPr>
            <a:r>
              <a:rPr lang="en-US" sz="2200" i="1" dirty="0">
                <a:latin typeface="Arial" charset="0"/>
                <a:cs typeface="Times New Roman" charset="0"/>
              </a:rPr>
              <a:t>but: polonium 210 in cig smoke decays in lungs, implicated in cancer. Don’t smoke! </a:t>
            </a:r>
          </a:p>
        </p:txBody>
      </p:sp>
      <p:sp>
        <p:nvSpPr>
          <p:cNvPr id="8194" name="Rectangle 2"/>
          <p:cNvSpPr>
            <a:spLocks noGrp="1" noChangeArrowheads="1"/>
          </p:cNvSpPr>
          <p:nvPr>
            <p:ph type="title"/>
          </p:nvPr>
        </p:nvSpPr>
        <p:spPr>
          <a:xfrm>
            <a:off x="242888" y="558800"/>
            <a:ext cx="8686800" cy="533400"/>
          </a:xfrm>
        </p:spPr>
        <p:txBody>
          <a:bodyPr>
            <a:noAutofit/>
          </a:bodyPr>
          <a:lstStyle/>
          <a:p>
            <a:pPr eaLnBrk="1" hangingPunct="1"/>
            <a:r>
              <a:rPr lang="en-US" b="1" i="1" dirty="0">
                <a:latin typeface="Arial" charset="0"/>
              </a:rPr>
              <a:t>ALPHA </a:t>
            </a:r>
            <a:r>
              <a:rPr lang="en-US" b="1" i="1" dirty="0">
                <a:latin typeface="Arial" charset="0"/>
                <a:cs typeface="Times New Roman" charset="0"/>
              </a:rPr>
              <a:t>Decay </a:t>
            </a:r>
          </a:p>
        </p:txBody>
      </p:sp>
      <p:sp>
        <p:nvSpPr>
          <p:cNvPr id="2" name="TextBox 1"/>
          <p:cNvSpPr txBox="1"/>
          <p:nvPr/>
        </p:nvSpPr>
        <p:spPr>
          <a:xfrm>
            <a:off x="10509410" y="4185333"/>
            <a:ext cx="1365090" cy="369332"/>
          </a:xfrm>
          <a:prstGeom prst="rect">
            <a:avLst/>
          </a:prstGeom>
          <a:noFill/>
        </p:spPr>
        <p:txBody>
          <a:bodyPr wrap="none" rtlCol="0">
            <a:spAutoFit/>
          </a:bodyPr>
          <a:lstStyle/>
          <a:p>
            <a:r>
              <a:rPr lang="en-US" dirty="0"/>
              <a:t>Radium, 88</a:t>
            </a:r>
          </a:p>
        </p:txBody>
      </p:sp>
      <p:sp>
        <p:nvSpPr>
          <p:cNvPr id="3" name="TextBox 2"/>
          <p:cNvSpPr txBox="1"/>
          <p:nvPr/>
        </p:nvSpPr>
        <p:spPr>
          <a:xfrm>
            <a:off x="10882357" y="3686731"/>
            <a:ext cx="1249899" cy="369332"/>
          </a:xfrm>
          <a:prstGeom prst="rect">
            <a:avLst/>
          </a:prstGeom>
          <a:noFill/>
        </p:spPr>
        <p:txBody>
          <a:bodyPr wrap="none" rtlCol="0">
            <a:spAutoFit/>
          </a:bodyPr>
          <a:lstStyle/>
          <a:p>
            <a:r>
              <a:rPr lang="en-US" dirty="0"/>
              <a:t>Radon, 86</a:t>
            </a:r>
          </a:p>
        </p:txBody>
      </p:sp>
      <p:pic>
        <p:nvPicPr>
          <p:cNvPr id="4" name="Picture 3"/>
          <p:cNvPicPr>
            <a:picLocks noChangeAspect="1"/>
          </p:cNvPicPr>
          <p:nvPr/>
        </p:nvPicPr>
        <p:blipFill>
          <a:blip r:embed="rId3"/>
          <a:stretch>
            <a:fillRect/>
          </a:stretch>
        </p:blipFill>
        <p:spPr>
          <a:xfrm>
            <a:off x="4970256" y="1887477"/>
            <a:ext cx="3746552" cy="2667188"/>
          </a:xfrm>
          <a:prstGeom prst="rect">
            <a:avLst/>
          </a:prstGeom>
        </p:spPr>
      </p:pic>
      <p:grpSp>
        <p:nvGrpSpPr>
          <p:cNvPr id="11" name="Group 4"/>
          <p:cNvGrpSpPr>
            <a:grpSpLocks/>
          </p:cNvGrpSpPr>
          <p:nvPr/>
        </p:nvGrpSpPr>
        <p:grpSpPr bwMode="auto">
          <a:xfrm>
            <a:off x="2137801" y="2994746"/>
            <a:ext cx="620276" cy="495300"/>
            <a:chOff x="2352" y="1104"/>
            <a:chExt cx="576" cy="528"/>
          </a:xfrm>
        </p:grpSpPr>
        <p:grpSp>
          <p:nvGrpSpPr>
            <p:cNvPr id="12" name="Group 5"/>
            <p:cNvGrpSpPr>
              <a:grpSpLocks/>
            </p:cNvGrpSpPr>
            <p:nvPr/>
          </p:nvGrpSpPr>
          <p:grpSpPr bwMode="auto">
            <a:xfrm>
              <a:off x="2352" y="1248"/>
              <a:ext cx="288" cy="288"/>
              <a:chOff x="1824" y="1008"/>
              <a:chExt cx="576" cy="576"/>
            </a:xfrm>
          </p:grpSpPr>
          <p:sp>
            <p:nvSpPr>
              <p:cNvPr id="20" name="Oval 6"/>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 name="Group 7"/>
              <p:cNvGrpSpPr>
                <a:grpSpLocks/>
              </p:cNvGrpSpPr>
              <p:nvPr/>
            </p:nvGrpSpPr>
            <p:grpSpPr bwMode="auto">
              <a:xfrm>
                <a:off x="1968" y="1152"/>
                <a:ext cx="288" cy="288"/>
                <a:chOff x="1200" y="2304"/>
                <a:chExt cx="288" cy="288"/>
              </a:xfrm>
            </p:grpSpPr>
            <p:sp>
              <p:nvSpPr>
                <p:cNvPr id="22" name="Line 8"/>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9"/>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 name="Oval 10"/>
            <p:cNvSpPr>
              <a:spLocks noChangeArrowheads="1"/>
            </p:cNvSpPr>
            <p:nvPr/>
          </p:nvSpPr>
          <p:spPr bwMode="auto">
            <a:xfrm>
              <a:off x="2496" y="110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1"/>
            <p:cNvSpPr>
              <a:spLocks noChangeArrowheads="1"/>
            </p:cNvSpPr>
            <p:nvPr/>
          </p:nvSpPr>
          <p:spPr bwMode="auto">
            <a:xfrm>
              <a:off x="2496" y="134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 name="Group 12"/>
            <p:cNvGrpSpPr>
              <a:grpSpLocks/>
            </p:cNvGrpSpPr>
            <p:nvPr/>
          </p:nvGrpSpPr>
          <p:grpSpPr bwMode="auto">
            <a:xfrm>
              <a:off x="2640" y="1248"/>
              <a:ext cx="288" cy="288"/>
              <a:chOff x="1824" y="1008"/>
              <a:chExt cx="576" cy="576"/>
            </a:xfrm>
          </p:grpSpPr>
          <p:sp>
            <p:nvSpPr>
              <p:cNvPr id="16" name="Oval 13"/>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 name="Group 14"/>
              <p:cNvGrpSpPr>
                <a:grpSpLocks/>
              </p:cNvGrpSpPr>
              <p:nvPr/>
            </p:nvGrpSpPr>
            <p:grpSpPr bwMode="auto">
              <a:xfrm>
                <a:off x="1968" y="1152"/>
                <a:ext cx="288" cy="288"/>
                <a:chOff x="1200" y="2304"/>
                <a:chExt cx="288" cy="288"/>
              </a:xfrm>
            </p:grpSpPr>
            <p:sp>
              <p:nvSpPr>
                <p:cNvPr id="18" name="Line 15"/>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6"/>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sp>
        <p:nvSpPr>
          <p:cNvPr id="5" name="TextBox 4"/>
          <p:cNvSpPr txBox="1"/>
          <p:nvPr/>
        </p:nvSpPr>
        <p:spPr>
          <a:xfrm>
            <a:off x="5180238" y="4736946"/>
            <a:ext cx="3331949" cy="1384995"/>
          </a:xfrm>
          <a:prstGeom prst="rect">
            <a:avLst/>
          </a:prstGeom>
          <a:noFill/>
        </p:spPr>
        <p:txBody>
          <a:bodyPr wrap="square" rtlCol="0">
            <a:spAutoFit/>
          </a:bodyPr>
          <a:lstStyle/>
          <a:p>
            <a:pPr marL="0" lvl="2"/>
            <a:r>
              <a:rPr lang="en-US" sz="2200" i="1" dirty="0">
                <a:solidFill>
                  <a:schemeClr val="tx2"/>
                </a:solidFill>
                <a:latin typeface="Arial" charset="0"/>
                <a:cs typeface="Times New Roman" charset="0"/>
              </a:rPr>
              <a:t>Net effect: </a:t>
            </a:r>
          </a:p>
          <a:p>
            <a:pPr marL="0" lvl="2"/>
            <a:r>
              <a:rPr lang="en-US" sz="2200" i="1" dirty="0">
                <a:solidFill>
                  <a:schemeClr val="tx2"/>
                </a:solidFill>
                <a:latin typeface="Arial" charset="0"/>
                <a:cs typeface="Times New Roman" charset="0"/>
              </a:rPr>
              <a:t>   mass reduced by 4,     </a:t>
            </a:r>
          </a:p>
          <a:p>
            <a:pPr marL="0" lvl="2"/>
            <a:r>
              <a:rPr lang="en-US" sz="2200" i="1" dirty="0">
                <a:solidFill>
                  <a:schemeClr val="tx2"/>
                </a:solidFill>
                <a:latin typeface="Arial" charset="0"/>
                <a:cs typeface="Times New Roman" charset="0"/>
              </a:rPr>
              <a:t>   atomic number by 2</a:t>
            </a:r>
          </a:p>
          <a:p>
            <a:endParaRPr lang="en-US" dirty="0"/>
          </a:p>
        </p:txBody>
      </p:sp>
    </p:spTree>
    <p:extLst>
      <p:ext uri="{BB962C8B-B14F-4D97-AF65-F5344CB8AC3E}">
        <p14:creationId xmlns:p14="http://schemas.microsoft.com/office/powerpoint/2010/main" val="189633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wipe(left)">
                                      <p:cBhvr>
                                        <p:cTn id="17" dur="500"/>
                                        <p:tgtEl>
                                          <p:spTgt spid="8499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4995">
                                            <p:txEl>
                                              <p:pRg st="5" end="5"/>
                                            </p:txEl>
                                          </p:spTgt>
                                        </p:tgtEl>
                                        <p:attrNameLst>
                                          <p:attrName>style.visibility</p:attrName>
                                        </p:attrNameLst>
                                      </p:cBhvr>
                                      <p:to>
                                        <p:strVal val="visible"/>
                                      </p:to>
                                    </p:set>
                                    <p:animEffect transition="in" filter="wipe(left)">
                                      <p:cBhvr>
                                        <p:cTn id="20" dur="500"/>
                                        <p:tgtEl>
                                          <p:spTgt spid="84995">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4995">
                                            <p:txEl>
                                              <p:pRg st="6" end="6"/>
                                            </p:txEl>
                                          </p:spTgt>
                                        </p:tgtEl>
                                        <p:attrNameLst>
                                          <p:attrName>style.visibility</p:attrName>
                                        </p:attrNameLst>
                                      </p:cBhvr>
                                      <p:to>
                                        <p:strVal val="visible"/>
                                      </p:to>
                                    </p:set>
                                    <p:animEffect transition="in" filter="wipe(left)">
                                      <p:cBhvr>
                                        <p:cTn id="23" dur="500"/>
                                        <p:tgtEl>
                                          <p:spTgt spid="8499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71488" y="1887477"/>
            <a:ext cx="4529666" cy="4448236"/>
          </a:xfrm>
        </p:spPr>
        <p:txBody>
          <a:bodyPr>
            <a:normAutofit/>
          </a:bodyPr>
          <a:lstStyle/>
          <a:p>
            <a:pPr eaLnBrk="1" hangingPunct="1">
              <a:buClr>
                <a:schemeClr val="tx1"/>
              </a:buClr>
            </a:pPr>
            <a:r>
              <a:rPr lang="en-US" sz="2400" dirty="0">
                <a:solidFill>
                  <a:srgbClr val="000090"/>
                </a:solidFill>
                <a:latin typeface="Arial" charset="0"/>
                <a:cs typeface="Times New Roman" charset="0"/>
              </a:rPr>
              <a:t>Loss of a single (</a:t>
            </a:r>
            <a:r>
              <a:rPr lang="en-US" sz="2400" b="1" dirty="0">
                <a:solidFill>
                  <a:srgbClr val="000090"/>
                </a:solidFill>
                <a:latin typeface="Arial" charset="0"/>
                <a:cs typeface="Times New Roman" charset="0"/>
              </a:rPr>
              <a:t>beta</a:t>
            </a:r>
            <a:r>
              <a:rPr lang="en-US" sz="2400" dirty="0">
                <a:solidFill>
                  <a:srgbClr val="000090"/>
                </a:solidFill>
                <a:latin typeface="Arial" charset="0"/>
                <a:cs typeface="Times New Roman" charset="0"/>
              </a:rPr>
              <a:t>) particle</a:t>
            </a:r>
          </a:p>
          <a:p>
            <a:pPr lvl="1">
              <a:buClr>
                <a:schemeClr val="tx1"/>
              </a:buClr>
            </a:pPr>
            <a:r>
              <a:rPr lang="en-US" sz="2200" i="1" dirty="0">
                <a:latin typeface="Arial" charset="0"/>
                <a:cs typeface="Times New Roman" charset="0"/>
              </a:rPr>
              <a:t>Ex: beta minus decay: neutron ejects an electron, leaving a proton behind </a:t>
            </a:r>
          </a:p>
          <a:p>
            <a:pPr marL="365760" lvl="1" indent="0">
              <a:buClr>
                <a:schemeClr val="tx1"/>
              </a:buClr>
              <a:buNone/>
            </a:pPr>
            <a:endParaRPr lang="en-US" sz="2200" i="1" dirty="0">
              <a:solidFill>
                <a:srgbClr val="000090"/>
              </a:solidFill>
              <a:latin typeface="Arial" charset="0"/>
              <a:cs typeface="Times New Roman" charset="0"/>
            </a:endParaRPr>
          </a:p>
          <a:p>
            <a:pPr lvl="1">
              <a:buClr>
                <a:schemeClr val="tx1"/>
              </a:buClr>
            </a:pPr>
            <a:r>
              <a:rPr lang="en-US" sz="2200" i="1" dirty="0">
                <a:solidFill>
                  <a:srgbClr val="000090"/>
                </a:solidFill>
                <a:latin typeface="Arial" charset="0"/>
                <a:cs typeface="Times New Roman" charset="0"/>
              </a:rPr>
              <a:t>Penetrates skin, so damaging to cells, tissues</a:t>
            </a:r>
          </a:p>
          <a:p>
            <a:pPr lvl="1">
              <a:buClr>
                <a:schemeClr val="tx1"/>
              </a:buClr>
            </a:pPr>
            <a:endParaRPr lang="en-US" sz="2200" dirty="0">
              <a:solidFill>
                <a:srgbClr val="000090"/>
              </a:solidFill>
              <a:latin typeface="Arial" charset="0"/>
              <a:cs typeface="Times New Roman" charset="0"/>
            </a:endParaRPr>
          </a:p>
        </p:txBody>
      </p:sp>
      <p:sp>
        <p:nvSpPr>
          <p:cNvPr id="8194" name="Rectangle 2"/>
          <p:cNvSpPr>
            <a:spLocks noGrp="1" noChangeArrowheads="1"/>
          </p:cNvSpPr>
          <p:nvPr>
            <p:ph type="title"/>
          </p:nvPr>
        </p:nvSpPr>
        <p:spPr>
          <a:xfrm>
            <a:off x="242888" y="558800"/>
            <a:ext cx="8686800" cy="533400"/>
          </a:xfrm>
        </p:spPr>
        <p:txBody>
          <a:bodyPr>
            <a:noAutofit/>
          </a:bodyPr>
          <a:lstStyle/>
          <a:p>
            <a:pPr eaLnBrk="1" hangingPunct="1"/>
            <a:r>
              <a:rPr lang="en-US" b="1" i="1" dirty="0">
                <a:latin typeface="Arial" charset="0"/>
              </a:rPr>
              <a:t>BETA </a:t>
            </a:r>
            <a:r>
              <a:rPr lang="en-US" b="1" i="1" dirty="0">
                <a:latin typeface="Arial" charset="0"/>
                <a:cs typeface="Times New Roman" charset="0"/>
              </a:rPr>
              <a:t>Decay </a:t>
            </a:r>
          </a:p>
        </p:txBody>
      </p:sp>
      <p:sp>
        <p:nvSpPr>
          <p:cNvPr id="2" name="TextBox 1"/>
          <p:cNvSpPr txBox="1"/>
          <p:nvPr/>
        </p:nvSpPr>
        <p:spPr>
          <a:xfrm>
            <a:off x="10509410" y="4185333"/>
            <a:ext cx="1365090" cy="369332"/>
          </a:xfrm>
          <a:prstGeom prst="rect">
            <a:avLst/>
          </a:prstGeom>
          <a:noFill/>
        </p:spPr>
        <p:txBody>
          <a:bodyPr wrap="none" rtlCol="0">
            <a:spAutoFit/>
          </a:bodyPr>
          <a:lstStyle/>
          <a:p>
            <a:r>
              <a:rPr lang="en-US" dirty="0"/>
              <a:t>Radium, 88</a:t>
            </a:r>
          </a:p>
        </p:txBody>
      </p:sp>
      <p:sp>
        <p:nvSpPr>
          <p:cNvPr id="3" name="TextBox 2"/>
          <p:cNvSpPr txBox="1"/>
          <p:nvPr/>
        </p:nvSpPr>
        <p:spPr>
          <a:xfrm>
            <a:off x="10882357" y="3686731"/>
            <a:ext cx="1249899" cy="369332"/>
          </a:xfrm>
          <a:prstGeom prst="rect">
            <a:avLst/>
          </a:prstGeom>
          <a:noFill/>
        </p:spPr>
        <p:txBody>
          <a:bodyPr wrap="none" rtlCol="0">
            <a:spAutoFit/>
          </a:bodyPr>
          <a:lstStyle/>
          <a:p>
            <a:r>
              <a:rPr lang="en-US" dirty="0"/>
              <a:t>Radon, 86</a:t>
            </a:r>
          </a:p>
        </p:txBody>
      </p:sp>
      <p:pic>
        <p:nvPicPr>
          <p:cNvPr id="5" name="Picture 4"/>
          <p:cNvPicPr>
            <a:picLocks noChangeAspect="1"/>
          </p:cNvPicPr>
          <p:nvPr/>
        </p:nvPicPr>
        <p:blipFill>
          <a:blip r:embed="rId3"/>
          <a:stretch>
            <a:fillRect/>
          </a:stretch>
        </p:blipFill>
        <p:spPr>
          <a:xfrm>
            <a:off x="4766012" y="2113255"/>
            <a:ext cx="3850233" cy="2783301"/>
          </a:xfrm>
          <a:prstGeom prst="rect">
            <a:avLst/>
          </a:prstGeom>
        </p:spPr>
      </p:pic>
      <p:sp>
        <p:nvSpPr>
          <p:cNvPr id="4" name="Rectangle 3"/>
          <p:cNvSpPr/>
          <p:nvPr/>
        </p:nvSpPr>
        <p:spPr>
          <a:xfrm>
            <a:off x="4766012" y="5056107"/>
            <a:ext cx="4572000" cy="1107996"/>
          </a:xfrm>
          <a:prstGeom prst="rect">
            <a:avLst/>
          </a:prstGeom>
        </p:spPr>
        <p:txBody>
          <a:bodyPr>
            <a:spAutoFit/>
          </a:bodyPr>
          <a:lstStyle/>
          <a:p>
            <a:pPr marL="274320" lvl="2" indent="-228600">
              <a:buClr>
                <a:schemeClr val="tx1"/>
              </a:buClr>
              <a:buFont typeface="Wingdings 2" pitchFamily="18" charset="2"/>
              <a:buChar char=""/>
            </a:pPr>
            <a:r>
              <a:rPr lang="en-US" sz="2200" i="1" dirty="0">
                <a:solidFill>
                  <a:schemeClr val="tx2"/>
                </a:solidFill>
                <a:latin typeface="Arial" charset="0"/>
                <a:cs typeface="Times New Roman" charset="0"/>
              </a:rPr>
              <a:t>Net effect Beta minus decay:</a:t>
            </a:r>
          </a:p>
          <a:p>
            <a:pPr marL="548640" lvl="3" indent="-228600">
              <a:buClr>
                <a:schemeClr val="tx1"/>
              </a:buClr>
              <a:buFont typeface="Wingdings 2" pitchFamily="18" charset="2"/>
              <a:buChar char=""/>
            </a:pPr>
            <a:r>
              <a:rPr lang="en-US" sz="2200" i="1" dirty="0">
                <a:solidFill>
                  <a:schemeClr val="tx2"/>
                </a:solidFill>
                <a:latin typeface="Arial" charset="0"/>
                <a:cs typeface="Times New Roman" charset="0"/>
              </a:rPr>
              <a:t>+1 atomic number</a:t>
            </a:r>
          </a:p>
          <a:p>
            <a:pPr marL="548640" lvl="3" indent="-228600">
              <a:buClr>
                <a:schemeClr val="tx1"/>
              </a:buClr>
              <a:buFont typeface="Wingdings 2" pitchFamily="18" charset="2"/>
              <a:buChar char=""/>
            </a:pPr>
            <a:r>
              <a:rPr lang="en-US" sz="2200" i="1" dirty="0">
                <a:solidFill>
                  <a:schemeClr val="tx2"/>
                </a:solidFill>
                <a:latin typeface="Arial" charset="0"/>
                <a:cs typeface="Times New Roman" charset="0"/>
              </a:rPr>
              <a:t>no change in mass</a:t>
            </a:r>
          </a:p>
        </p:txBody>
      </p:sp>
    </p:spTree>
    <p:extLst>
      <p:ext uri="{BB962C8B-B14F-4D97-AF65-F5344CB8AC3E}">
        <p14:creationId xmlns:p14="http://schemas.microsoft.com/office/powerpoint/2010/main" val="2254941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3" end="3"/>
                                            </p:txEl>
                                          </p:spTgt>
                                        </p:tgtEl>
                                        <p:attrNameLst>
                                          <p:attrName>style.visibility</p:attrName>
                                        </p:attrNameLst>
                                      </p:cBhvr>
                                      <p:to>
                                        <p:strVal val="visible"/>
                                      </p:to>
                                    </p:set>
                                    <p:animEffect transition="in" filter="wipe(left)">
                                      <p:cBhvr>
                                        <p:cTn id="17" dur="500"/>
                                        <p:tgtEl>
                                          <p:spTgt spid="849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407893" cy="4814265"/>
          </a:xfrm>
        </p:spPr>
        <p:txBody>
          <a:bodyPr/>
          <a:lstStyle/>
          <a:p>
            <a:r>
              <a:rPr lang="en-US" sz="2400" dirty="0">
                <a:solidFill>
                  <a:srgbClr val="000090"/>
                </a:solidFill>
              </a:rPr>
              <a:t>Energy released from excited nucleus </a:t>
            </a:r>
          </a:p>
          <a:p>
            <a:pPr lvl="1"/>
            <a:r>
              <a:rPr lang="en-US" sz="2200" i="1" dirty="0">
                <a:solidFill>
                  <a:srgbClr val="44433C"/>
                </a:solidFill>
                <a:latin typeface="ProximaNova-Regular"/>
              </a:rPr>
              <a:t>too much energy to be stable</a:t>
            </a:r>
          </a:p>
          <a:p>
            <a:pPr lvl="1"/>
            <a:r>
              <a:rPr lang="en-US" sz="2200" i="1" dirty="0">
                <a:solidFill>
                  <a:srgbClr val="44433C"/>
                </a:solidFill>
                <a:latin typeface="ProximaNova-Regular"/>
              </a:rPr>
              <a:t> often follows alpha, beta decay</a:t>
            </a:r>
            <a:endParaRPr lang="en-US" sz="2200" i="1" dirty="0">
              <a:solidFill>
                <a:srgbClr val="000090"/>
              </a:solidFill>
            </a:endParaRPr>
          </a:p>
          <a:p>
            <a:endParaRPr lang="en-US" sz="2400" dirty="0">
              <a:solidFill>
                <a:srgbClr val="000090"/>
              </a:solidFill>
            </a:endParaRPr>
          </a:p>
          <a:p>
            <a:endParaRPr lang="en-US" sz="2400" dirty="0">
              <a:solidFill>
                <a:srgbClr val="000090"/>
              </a:solidFill>
            </a:endParaRPr>
          </a:p>
          <a:p>
            <a:endParaRPr lang="en-US" sz="2400" dirty="0">
              <a:solidFill>
                <a:srgbClr val="000090"/>
              </a:solidFill>
            </a:endParaRPr>
          </a:p>
          <a:p>
            <a:endParaRPr lang="en-US" sz="2400" dirty="0">
              <a:solidFill>
                <a:srgbClr val="000090"/>
              </a:solidFill>
            </a:endParaRPr>
          </a:p>
          <a:p>
            <a:r>
              <a:rPr lang="en-US" sz="2400" dirty="0">
                <a:solidFill>
                  <a:srgbClr val="000090"/>
                </a:solidFill>
              </a:rPr>
              <a:t>High energy EM radiation penetrates deep into tissues</a:t>
            </a:r>
          </a:p>
          <a:p>
            <a:pPr lvl="1"/>
            <a:r>
              <a:rPr lang="en-US" sz="2200" i="1" dirty="0">
                <a:solidFill>
                  <a:schemeClr val="accent1">
                    <a:lumMod val="50000"/>
                  </a:schemeClr>
                </a:solidFill>
              </a:rPr>
              <a:t>Stopped only by thick concrete, lead barriers</a:t>
            </a:r>
          </a:p>
          <a:p>
            <a:pPr lvl="1"/>
            <a:endParaRPr lang="en-US" sz="2200" dirty="0">
              <a:solidFill>
                <a:srgbClr val="000090"/>
              </a:solidFill>
            </a:endParaRPr>
          </a:p>
          <a:p>
            <a:pPr lvl="1"/>
            <a:endParaRPr lang="en-US" sz="2200" dirty="0">
              <a:solidFill>
                <a:srgbClr val="000090"/>
              </a:solidFill>
            </a:endParaRPr>
          </a:p>
          <a:p>
            <a:pPr lvl="1"/>
            <a:endParaRPr lang="en-US" sz="2200" i="1" dirty="0"/>
          </a:p>
        </p:txBody>
      </p:sp>
      <p:sp>
        <p:nvSpPr>
          <p:cNvPr id="2" name="Title 1"/>
          <p:cNvSpPr>
            <a:spLocks noGrp="1"/>
          </p:cNvSpPr>
          <p:nvPr>
            <p:ph type="title"/>
          </p:nvPr>
        </p:nvSpPr>
        <p:spPr/>
        <p:txBody>
          <a:bodyPr/>
          <a:lstStyle/>
          <a:p>
            <a:r>
              <a:rPr lang="en-US" b="1" i="1" dirty="0"/>
              <a:t>GAMMA DECAY</a:t>
            </a:r>
          </a:p>
        </p:txBody>
      </p:sp>
      <p:pic>
        <p:nvPicPr>
          <p:cNvPr id="3" name="Picture 2"/>
          <p:cNvPicPr>
            <a:picLocks noChangeAspect="1"/>
          </p:cNvPicPr>
          <p:nvPr/>
        </p:nvPicPr>
        <p:blipFill>
          <a:blip r:embed="rId3"/>
          <a:stretch>
            <a:fillRect/>
          </a:stretch>
        </p:blipFill>
        <p:spPr>
          <a:xfrm>
            <a:off x="2325839" y="3168857"/>
            <a:ext cx="3441229" cy="1491199"/>
          </a:xfrm>
          <a:prstGeom prst="rect">
            <a:avLst/>
          </a:prstGeom>
        </p:spPr>
      </p:pic>
      <p:sp>
        <p:nvSpPr>
          <p:cNvPr id="5" name="TextBox 4"/>
          <p:cNvSpPr txBox="1"/>
          <p:nvPr/>
        </p:nvSpPr>
        <p:spPr>
          <a:xfrm>
            <a:off x="5767068" y="3377124"/>
            <a:ext cx="3082421" cy="1046440"/>
          </a:xfrm>
          <a:prstGeom prst="rect">
            <a:avLst/>
          </a:prstGeom>
          <a:noFill/>
        </p:spPr>
        <p:txBody>
          <a:bodyPr wrap="square" rtlCol="0">
            <a:spAutoFit/>
          </a:bodyPr>
          <a:lstStyle/>
          <a:p>
            <a:pPr marL="0" lvl="1"/>
            <a:r>
              <a:rPr lang="en-US" sz="2200" i="1" dirty="0">
                <a:solidFill>
                  <a:schemeClr val="tx2"/>
                </a:solidFill>
              </a:rPr>
              <a:t>no change to atomic mass or number</a:t>
            </a:r>
          </a:p>
          <a:p>
            <a:endParaRPr lang="en-US" dirty="0"/>
          </a:p>
        </p:txBody>
      </p:sp>
    </p:spTree>
    <p:extLst>
      <p:ext uri="{BB962C8B-B14F-4D97-AF65-F5344CB8AC3E}">
        <p14:creationId xmlns:p14="http://schemas.microsoft.com/office/powerpoint/2010/main" val="291408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615852"/>
            <a:ext cx="4040188" cy="639762"/>
          </a:xfrm>
        </p:spPr>
        <p:txBody>
          <a:bodyPr>
            <a:normAutofit/>
          </a:bodyPr>
          <a:lstStyle/>
          <a:p>
            <a:r>
              <a:rPr lang="en-US" sz="3200" i="1" dirty="0">
                <a:solidFill>
                  <a:schemeClr val="bg1"/>
                </a:solidFill>
              </a:rPr>
              <a:t>EXAMPLES</a:t>
            </a:r>
          </a:p>
        </p:txBody>
      </p:sp>
      <p:sp>
        <p:nvSpPr>
          <p:cNvPr id="4" name="Content Placeholder 3"/>
          <p:cNvSpPr>
            <a:spLocks noGrp="1"/>
          </p:cNvSpPr>
          <p:nvPr>
            <p:ph sz="half" idx="2"/>
          </p:nvPr>
        </p:nvSpPr>
        <p:spPr>
          <a:xfrm>
            <a:off x="730571" y="1940546"/>
            <a:ext cx="4040188" cy="3687763"/>
          </a:xfrm>
        </p:spPr>
        <p:txBody>
          <a:bodyPr>
            <a:normAutofit/>
          </a:bodyPr>
          <a:lstStyle/>
          <a:p>
            <a:r>
              <a:rPr lang="en-US" sz="2400" dirty="0">
                <a:solidFill>
                  <a:srgbClr val="000090"/>
                </a:solidFill>
              </a:rPr>
              <a:t>Alpha decay</a:t>
            </a:r>
          </a:p>
          <a:p>
            <a:pPr marL="365760" lvl="1" indent="0">
              <a:buNone/>
            </a:pPr>
            <a:r>
              <a:rPr lang="en-US" sz="2000" b="1" baseline="30000" dirty="0">
                <a:solidFill>
                  <a:prstClr val="black"/>
                </a:solidFill>
                <a:latin typeface="TimesNewRomanPSMT"/>
              </a:rPr>
              <a:t> </a:t>
            </a:r>
            <a:r>
              <a:rPr lang="mr-IN" sz="2400" b="1" baseline="30000" dirty="0">
                <a:solidFill>
                  <a:prstClr val="black"/>
                </a:solidFill>
                <a:latin typeface="TimesNewRomanPSMT"/>
              </a:rPr>
              <a:t>238</a:t>
            </a:r>
            <a:r>
              <a:rPr lang="mr-IN" sz="2400" b="1" dirty="0">
                <a:solidFill>
                  <a:prstClr val="black"/>
                </a:solidFill>
                <a:latin typeface="ArialMT"/>
              </a:rPr>
              <a:t>U</a:t>
            </a:r>
            <a:r>
              <a:rPr lang="mr-IN" sz="2400" b="1" baseline="-25000" dirty="0">
                <a:solidFill>
                  <a:prstClr val="black"/>
                </a:solidFill>
                <a:latin typeface="ArialMT"/>
              </a:rPr>
              <a:t>92</a:t>
            </a:r>
            <a:r>
              <a:rPr lang="mr-IN" sz="2400" b="1" dirty="0">
                <a:solidFill>
                  <a:prstClr val="black"/>
                </a:solidFill>
                <a:latin typeface="ArialMT"/>
              </a:rPr>
              <a:t> </a:t>
            </a:r>
            <a:r>
              <a:rPr lang="mr-IN" sz="2400" b="1" dirty="0">
                <a:solidFill>
                  <a:prstClr val="black"/>
                </a:solidFill>
                <a:latin typeface="ArialMT"/>
                <a:sym typeface="Wingdings"/>
              </a:rPr>
              <a:t></a:t>
            </a:r>
            <a:r>
              <a:rPr lang="mr-IN" sz="2400" b="1" dirty="0">
                <a:solidFill>
                  <a:prstClr val="black"/>
                </a:solidFill>
                <a:latin typeface="ArialMT"/>
              </a:rPr>
              <a:t> </a:t>
            </a:r>
            <a:endParaRPr lang="en-US" sz="2400" b="1" dirty="0">
              <a:solidFill>
                <a:prstClr val="black"/>
              </a:solidFill>
              <a:latin typeface="ArialMT"/>
            </a:endParaRPr>
          </a:p>
          <a:p>
            <a:pPr marL="365760" lvl="1" indent="0">
              <a:buNone/>
            </a:pPr>
            <a:r>
              <a:rPr lang="en-US" sz="2400" b="1" baseline="30000" dirty="0">
                <a:solidFill>
                  <a:prstClr val="black"/>
                </a:solidFill>
                <a:latin typeface="ArialMT"/>
              </a:rPr>
              <a:t>                 </a:t>
            </a:r>
            <a:r>
              <a:rPr lang="mr-IN" sz="2400" b="1" baseline="30000" dirty="0">
                <a:solidFill>
                  <a:prstClr val="black"/>
                </a:solidFill>
                <a:latin typeface="ArialMT"/>
              </a:rPr>
              <a:t>234</a:t>
            </a:r>
            <a:r>
              <a:rPr lang="mr-IN" sz="2400" b="1" dirty="0">
                <a:solidFill>
                  <a:prstClr val="black"/>
                </a:solidFill>
                <a:latin typeface="ArialMT"/>
              </a:rPr>
              <a:t>Th</a:t>
            </a:r>
            <a:r>
              <a:rPr lang="mr-IN" sz="2400" b="1" baseline="-25000" dirty="0">
                <a:solidFill>
                  <a:prstClr val="black"/>
                </a:solidFill>
                <a:latin typeface="ArialMT"/>
              </a:rPr>
              <a:t>90</a:t>
            </a:r>
            <a:r>
              <a:rPr lang="mr-IN" sz="2400" b="1" dirty="0">
                <a:solidFill>
                  <a:prstClr val="black"/>
                </a:solidFill>
                <a:latin typeface="ArialMT"/>
              </a:rPr>
              <a:t> + </a:t>
            </a:r>
            <a:r>
              <a:rPr lang="mr-IN" sz="2400" b="1" baseline="30000" dirty="0">
                <a:solidFill>
                  <a:prstClr val="black"/>
                </a:solidFill>
                <a:latin typeface="ArialMT"/>
              </a:rPr>
              <a:t>4</a:t>
            </a:r>
            <a:r>
              <a:rPr lang="mr-IN" sz="2400" b="1" dirty="0">
                <a:solidFill>
                  <a:prstClr val="black"/>
                </a:solidFill>
                <a:latin typeface="ArialMT"/>
              </a:rPr>
              <a:t>He</a:t>
            </a:r>
            <a:r>
              <a:rPr lang="mr-IN" sz="2400" b="1" baseline="-25000" dirty="0">
                <a:solidFill>
                  <a:prstClr val="black"/>
                </a:solidFill>
                <a:latin typeface="ArialMT"/>
              </a:rPr>
              <a:t>2</a:t>
            </a:r>
            <a:endParaRPr lang="en-US" sz="2400" dirty="0">
              <a:solidFill>
                <a:srgbClr val="000090"/>
              </a:solidFill>
            </a:endParaRPr>
          </a:p>
          <a:p>
            <a:pPr marL="45720" indent="0">
              <a:buNone/>
            </a:pPr>
            <a:endParaRPr lang="en-US" sz="2400" dirty="0">
              <a:solidFill>
                <a:srgbClr val="000090"/>
              </a:solidFill>
            </a:endParaRPr>
          </a:p>
          <a:p>
            <a:pPr marL="45720" indent="0">
              <a:buNone/>
            </a:pPr>
            <a:endParaRPr lang="en-US" sz="2400" dirty="0">
              <a:solidFill>
                <a:srgbClr val="000090"/>
              </a:solidFill>
            </a:endParaRPr>
          </a:p>
          <a:p>
            <a:r>
              <a:rPr lang="en-US" sz="2400" dirty="0">
                <a:solidFill>
                  <a:srgbClr val="000090"/>
                </a:solidFill>
              </a:rPr>
              <a:t>Beta decay</a:t>
            </a:r>
          </a:p>
          <a:p>
            <a:pPr lvl="1"/>
            <a:endParaRPr lang="en-US" sz="2200" dirty="0">
              <a:solidFill>
                <a:srgbClr val="000090"/>
              </a:solidFill>
            </a:endParaRPr>
          </a:p>
          <a:p>
            <a:endParaRPr lang="en-US" sz="2400" dirty="0">
              <a:solidFill>
                <a:srgbClr val="000090"/>
              </a:solidFill>
            </a:endParaRPr>
          </a:p>
          <a:p>
            <a:endParaRPr lang="en-US" sz="2400" dirty="0">
              <a:solidFill>
                <a:srgbClr val="000090"/>
              </a:solidFill>
            </a:endParaRPr>
          </a:p>
          <a:p>
            <a:pPr lvl="1"/>
            <a:endParaRPr lang="en-US" sz="2200" dirty="0">
              <a:solidFill>
                <a:srgbClr val="000090"/>
              </a:solidFill>
            </a:endParaRPr>
          </a:p>
          <a:p>
            <a:pPr lvl="1"/>
            <a:endParaRPr lang="en-US" sz="2200" dirty="0">
              <a:solidFill>
                <a:srgbClr val="000090"/>
              </a:solidFill>
            </a:endParaRPr>
          </a:p>
          <a:p>
            <a:pPr lvl="1"/>
            <a:endParaRPr lang="en-US" sz="2200" i="1" dirty="0"/>
          </a:p>
        </p:txBody>
      </p:sp>
      <p:sp>
        <p:nvSpPr>
          <p:cNvPr id="8" name="Text Placeholder 7"/>
          <p:cNvSpPr>
            <a:spLocks noGrp="1"/>
          </p:cNvSpPr>
          <p:nvPr>
            <p:ph type="body" sz="quarter" idx="3"/>
          </p:nvPr>
        </p:nvSpPr>
        <p:spPr>
          <a:xfrm>
            <a:off x="4770759" y="615852"/>
            <a:ext cx="4041775" cy="639762"/>
          </a:xfrm>
        </p:spPr>
        <p:txBody>
          <a:bodyPr>
            <a:normAutofit/>
          </a:bodyPr>
          <a:lstStyle/>
          <a:p>
            <a:r>
              <a:rPr lang="en-US" sz="3200" i="1" dirty="0">
                <a:solidFill>
                  <a:srgbClr val="FFFFFF"/>
                </a:solidFill>
              </a:rPr>
              <a:t>YOU TRY</a:t>
            </a:r>
          </a:p>
        </p:txBody>
      </p:sp>
      <p:sp>
        <p:nvSpPr>
          <p:cNvPr id="9" name="Content Placeholder 8"/>
          <p:cNvSpPr>
            <a:spLocks noGrp="1"/>
          </p:cNvSpPr>
          <p:nvPr>
            <p:ph sz="quarter" idx="4"/>
          </p:nvPr>
        </p:nvSpPr>
        <p:spPr>
          <a:xfrm>
            <a:off x="4971933" y="1985705"/>
            <a:ext cx="4041775" cy="4414885"/>
          </a:xfrm>
        </p:spPr>
        <p:txBody>
          <a:bodyPr>
            <a:normAutofit/>
          </a:bodyPr>
          <a:lstStyle/>
          <a:p>
            <a:r>
              <a:rPr lang="en-US" dirty="0">
                <a:solidFill>
                  <a:srgbClr val="000090"/>
                </a:solidFill>
              </a:rPr>
              <a:t>Alpha   </a:t>
            </a:r>
          </a:p>
          <a:p>
            <a:pPr marL="45720" indent="0">
              <a:buNone/>
            </a:pPr>
            <a:endParaRPr lang="fi-FI" baseline="30000" dirty="0">
              <a:solidFill>
                <a:prstClr val="black"/>
              </a:solidFill>
              <a:latin typeface="ArialMT"/>
            </a:endParaRPr>
          </a:p>
          <a:p>
            <a:pPr marL="45720" indent="0">
              <a:buNone/>
            </a:pPr>
            <a:r>
              <a:rPr lang="fi-FI" b="1" baseline="30000" dirty="0">
                <a:solidFill>
                  <a:prstClr val="black"/>
                </a:solidFill>
                <a:latin typeface="ArialMT"/>
              </a:rPr>
              <a:t>185</a:t>
            </a:r>
            <a:r>
              <a:rPr lang="fi-FI" b="1" dirty="0">
                <a:solidFill>
                  <a:prstClr val="black"/>
                </a:solidFill>
                <a:latin typeface="ArialMT"/>
              </a:rPr>
              <a:t>Au</a:t>
            </a:r>
            <a:r>
              <a:rPr lang="fi-FI" b="1" baseline="-25000" dirty="0">
                <a:solidFill>
                  <a:prstClr val="black"/>
                </a:solidFill>
                <a:latin typeface="ArialMT"/>
              </a:rPr>
              <a:t>79  </a:t>
            </a:r>
            <a:r>
              <a:rPr lang="mr-IN" b="1" dirty="0">
                <a:solidFill>
                  <a:prstClr val="black"/>
                </a:solidFill>
                <a:latin typeface="ArialMT"/>
                <a:sym typeface="Wingdings"/>
              </a:rPr>
              <a:t></a:t>
            </a:r>
            <a:r>
              <a:rPr lang="en-US" b="1" dirty="0">
                <a:solidFill>
                  <a:prstClr val="black"/>
                </a:solidFill>
                <a:latin typeface="ArialMT"/>
                <a:sym typeface="Wingdings"/>
              </a:rPr>
              <a:t> </a:t>
            </a:r>
          </a:p>
          <a:p>
            <a:pPr marL="45720" indent="0">
              <a:buNone/>
            </a:pPr>
            <a:r>
              <a:rPr lang="en-US" b="1" baseline="30000" dirty="0">
                <a:solidFill>
                  <a:prstClr val="black"/>
                </a:solidFill>
                <a:latin typeface="ArialMT"/>
                <a:sym typeface="Wingdings"/>
              </a:rPr>
              <a:t>                      </a:t>
            </a:r>
            <a:r>
              <a:rPr lang="mr-IN" b="1" baseline="30000" dirty="0">
                <a:solidFill>
                  <a:prstClr val="black"/>
                </a:solidFill>
                <a:latin typeface="ArialMT"/>
              </a:rPr>
              <a:t>181</a:t>
            </a:r>
            <a:r>
              <a:rPr lang="mr-IN" b="1" dirty="0">
                <a:solidFill>
                  <a:prstClr val="black"/>
                </a:solidFill>
                <a:latin typeface="ArialMT"/>
              </a:rPr>
              <a:t>Ir</a:t>
            </a:r>
            <a:r>
              <a:rPr lang="mr-IN" b="1" baseline="-25000" dirty="0">
                <a:solidFill>
                  <a:prstClr val="black"/>
                </a:solidFill>
                <a:latin typeface="ArialMT"/>
              </a:rPr>
              <a:t>77</a:t>
            </a:r>
            <a:r>
              <a:rPr lang="mr-IN" b="1" dirty="0">
                <a:solidFill>
                  <a:prstClr val="black"/>
                </a:solidFill>
                <a:latin typeface="ArialMT"/>
              </a:rPr>
              <a:t> + </a:t>
            </a:r>
            <a:r>
              <a:rPr lang="mr-IN" b="1" baseline="30000" dirty="0">
                <a:solidFill>
                  <a:prstClr val="black"/>
                </a:solidFill>
                <a:latin typeface="ArialMT"/>
              </a:rPr>
              <a:t>4</a:t>
            </a:r>
            <a:r>
              <a:rPr lang="mr-IN" b="1" dirty="0">
                <a:solidFill>
                  <a:prstClr val="black"/>
                </a:solidFill>
                <a:latin typeface="ArialMT"/>
              </a:rPr>
              <a:t>He</a:t>
            </a:r>
            <a:r>
              <a:rPr lang="mr-IN" b="1" baseline="-25000" dirty="0">
                <a:solidFill>
                  <a:prstClr val="black"/>
                </a:solidFill>
                <a:latin typeface="ArialMT"/>
              </a:rPr>
              <a:t>2</a:t>
            </a:r>
            <a:endParaRPr lang="en-US" b="1" baseline="-25000" dirty="0">
              <a:solidFill>
                <a:prstClr val="black"/>
              </a:solidFill>
              <a:latin typeface="ArialMT"/>
            </a:endParaRPr>
          </a:p>
          <a:p>
            <a:endParaRPr lang="fi-FI" b="1" baseline="-25000" dirty="0">
              <a:solidFill>
                <a:prstClr val="black"/>
              </a:solidFill>
              <a:latin typeface="ArialMT"/>
            </a:endParaRPr>
          </a:p>
          <a:p>
            <a:pPr marL="45720" indent="0">
              <a:buNone/>
            </a:pPr>
            <a:endParaRPr lang="fi-FI" b="1" baseline="-25000" dirty="0">
              <a:solidFill>
                <a:prstClr val="black"/>
              </a:solidFill>
              <a:latin typeface="ArialMT"/>
            </a:endParaRPr>
          </a:p>
          <a:p>
            <a:endParaRPr lang="fi-FI" b="1" baseline="-25000" dirty="0">
              <a:solidFill>
                <a:prstClr val="black"/>
              </a:solidFill>
              <a:latin typeface="ArialMT"/>
            </a:endParaRPr>
          </a:p>
          <a:p>
            <a:r>
              <a:rPr lang="fi-FI" dirty="0" err="1">
                <a:solidFill>
                  <a:srgbClr val="000090"/>
                </a:solidFill>
                <a:latin typeface="ArialMT"/>
              </a:rPr>
              <a:t>Beta</a:t>
            </a:r>
            <a:r>
              <a:rPr lang="fi-FI" dirty="0">
                <a:solidFill>
                  <a:prstClr val="black"/>
                </a:solidFill>
                <a:latin typeface="ArialMT"/>
              </a:rPr>
              <a:t> </a:t>
            </a:r>
          </a:p>
          <a:p>
            <a:pPr marL="45720" indent="0">
              <a:buNone/>
            </a:pPr>
            <a:endParaRPr lang="fi-FI" b="1" baseline="30000" dirty="0">
              <a:solidFill>
                <a:prstClr val="black"/>
              </a:solidFill>
              <a:latin typeface="ArialMT"/>
            </a:endParaRPr>
          </a:p>
          <a:p>
            <a:pPr marL="45720" indent="0">
              <a:buNone/>
            </a:pPr>
            <a:r>
              <a:rPr lang="fi-FI" b="1" baseline="30000" dirty="0">
                <a:solidFill>
                  <a:prstClr val="black"/>
                </a:solidFill>
                <a:latin typeface="ArialMT"/>
              </a:rPr>
              <a:t>14</a:t>
            </a:r>
            <a:r>
              <a:rPr lang="fi-FI" b="1" dirty="0">
                <a:solidFill>
                  <a:prstClr val="black"/>
                </a:solidFill>
                <a:latin typeface="ArialMT"/>
              </a:rPr>
              <a:t>C</a:t>
            </a:r>
            <a:r>
              <a:rPr lang="fi-FI" b="1" baseline="-25000" dirty="0">
                <a:solidFill>
                  <a:prstClr val="black"/>
                </a:solidFill>
                <a:latin typeface="ArialMT"/>
              </a:rPr>
              <a:t>6  </a:t>
            </a:r>
            <a:r>
              <a:rPr lang="mr-IN" b="1" dirty="0">
                <a:solidFill>
                  <a:prstClr val="black"/>
                </a:solidFill>
                <a:latin typeface="ArialMT"/>
                <a:sym typeface="Wingdings"/>
              </a:rPr>
              <a:t></a:t>
            </a:r>
            <a:r>
              <a:rPr lang="en-US" b="1" dirty="0">
                <a:solidFill>
                  <a:prstClr val="black"/>
                </a:solidFill>
                <a:latin typeface="ArialMT"/>
                <a:sym typeface="Wingdings"/>
              </a:rPr>
              <a:t>   </a:t>
            </a:r>
          </a:p>
          <a:p>
            <a:pPr marL="45720" indent="0">
              <a:buNone/>
            </a:pPr>
            <a:r>
              <a:rPr lang="en-US" b="1" baseline="30000" dirty="0">
                <a:solidFill>
                  <a:prstClr val="black"/>
                </a:solidFill>
                <a:latin typeface="ArialMT"/>
                <a:sym typeface="Wingdings"/>
              </a:rPr>
              <a:t>                14</a:t>
            </a:r>
            <a:r>
              <a:rPr lang="en-US" b="1" dirty="0">
                <a:solidFill>
                  <a:prstClr val="black"/>
                </a:solidFill>
                <a:latin typeface="ArialMT"/>
                <a:sym typeface="Wingdings"/>
              </a:rPr>
              <a:t>N</a:t>
            </a:r>
            <a:r>
              <a:rPr lang="en-US" b="1" baseline="-25000" dirty="0">
                <a:solidFill>
                  <a:prstClr val="black"/>
                </a:solidFill>
                <a:latin typeface="ArialMT"/>
                <a:sym typeface="Wingdings"/>
              </a:rPr>
              <a:t>7 </a:t>
            </a:r>
            <a:r>
              <a:rPr lang="en-US" b="1" dirty="0">
                <a:solidFill>
                  <a:prstClr val="black"/>
                </a:solidFill>
                <a:latin typeface="ArialMT"/>
                <a:sym typeface="Wingdings"/>
              </a:rPr>
              <a:t>+ e</a:t>
            </a:r>
            <a:r>
              <a:rPr lang="en-US" b="1" baseline="30000" dirty="0">
                <a:solidFill>
                  <a:prstClr val="black"/>
                </a:solidFill>
                <a:latin typeface="ArialMT"/>
                <a:sym typeface="Wingdings"/>
              </a:rPr>
              <a:t>-</a:t>
            </a:r>
            <a:endParaRPr lang="en-US" b="1" baseline="30000" dirty="0">
              <a:solidFill>
                <a:srgbClr val="000090"/>
              </a:solidFill>
            </a:endParaRPr>
          </a:p>
          <a:p>
            <a:endParaRPr lang="en-US" dirty="0"/>
          </a:p>
        </p:txBody>
      </p:sp>
      <p:pic>
        <p:nvPicPr>
          <p:cNvPr id="6" name="Picture 5" descr="167916.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66" y="4841310"/>
            <a:ext cx="3282402" cy="832158"/>
          </a:xfrm>
          <a:prstGeom prst="rect">
            <a:avLst/>
          </a:prstGeom>
        </p:spPr>
      </p:pic>
      <p:grpSp>
        <p:nvGrpSpPr>
          <p:cNvPr id="11" name="Group 4"/>
          <p:cNvGrpSpPr>
            <a:grpSpLocks/>
          </p:cNvGrpSpPr>
          <p:nvPr/>
        </p:nvGrpSpPr>
        <p:grpSpPr bwMode="auto">
          <a:xfrm>
            <a:off x="3189831" y="2055934"/>
            <a:ext cx="573818" cy="535575"/>
            <a:chOff x="2352" y="1104"/>
            <a:chExt cx="576" cy="528"/>
          </a:xfrm>
        </p:grpSpPr>
        <p:grpSp>
          <p:nvGrpSpPr>
            <p:cNvPr id="12" name="Group 5"/>
            <p:cNvGrpSpPr>
              <a:grpSpLocks/>
            </p:cNvGrpSpPr>
            <p:nvPr/>
          </p:nvGrpSpPr>
          <p:grpSpPr bwMode="auto">
            <a:xfrm>
              <a:off x="2352" y="1248"/>
              <a:ext cx="288" cy="288"/>
              <a:chOff x="1824" y="1008"/>
              <a:chExt cx="576" cy="576"/>
            </a:xfrm>
          </p:grpSpPr>
          <p:sp>
            <p:nvSpPr>
              <p:cNvPr id="20" name="Oval 6"/>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 name="Group 7"/>
              <p:cNvGrpSpPr>
                <a:grpSpLocks/>
              </p:cNvGrpSpPr>
              <p:nvPr/>
            </p:nvGrpSpPr>
            <p:grpSpPr bwMode="auto">
              <a:xfrm>
                <a:off x="1968" y="1152"/>
                <a:ext cx="288" cy="288"/>
                <a:chOff x="1200" y="2304"/>
                <a:chExt cx="288" cy="288"/>
              </a:xfrm>
            </p:grpSpPr>
            <p:sp>
              <p:nvSpPr>
                <p:cNvPr id="22" name="Line 8"/>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9"/>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 name="Oval 10"/>
            <p:cNvSpPr>
              <a:spLocks noChangeArrowheads="1"/>
            </p:cNvSpPr>
            <p:nvPr/>
          </p:nvSpPr>
          <p:spPr bwMode="auto">
            <a:xfrm>
              <a:off x="2496" y="110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1"/>
            <p:cNvSpPr>
              <a:spLocks noChangeArrowheads="1"/>
            </p:cNvSpPr>
            <p:nvPr/>
          </p:nvSpPr>
          <p:spPr bwMode="auto">
            <a:xfrm>
              <a:off x="2496" y="134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 name="Group 12"/>
            <p:cNvGrpSpPr>
              <a:grpSpLocks/>
            </p:cNvGrpSpPr>
            <p:nvPr/>
          </p:nvGrpSpPr>
          <p:grpSpPr bwMode="auto">
            <a:xfrm>
              <a:off x="2640" y="1248"/>
              <a:ext cx="288" cy="288"/>
              <a:chOff x="1824" y="1008"/>
              <a:chExt cx="576" cy="576"/>
            </a:xfrm>
          </p:grpSpPr>
          <p:sp>
            <p:nvSpPr>
              <p:cNvPr id="16" name="Oval 13"/>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 name="Group 14"/>
              <p:cNvGrpSpPr>
                <a:grpSpLocks/>
              </p:cNvGrpSpPr>
              <p:nvPr/>
            </p:nvGrpSpPr>
            <p:grpSpPr bwMode="auto">
              <a:xfrm>
                <a:off x="1968" y="1152"/>
                <a:ext cx="288" cy="288"/>
                <a:chOff x="1200" y="2304"/>
                <a:chExt cx="288" cy="288"/>
              </a:xfrm>
            </p:grpSpPr>
            <p:sp>
              <p:nvSpPr>
                <p:cNvPr id="18" name="Line 15"/>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6"/>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sp>
        <p:nvSpPr>
          <p:cNvPr id="24" name="Line 9"/>
          <p:cNvSpPr>
            <a:spLocks noChangeShapeType="1"/>
          </p:cNvSpPr>
          <p:nvPr/>
        </p:nvSpPr>
        <p:spPr bwMode="auto">
          <a:xfrm>
            <a:off x="3204021" y="2500466"/>
            <a:ext cx="14345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 name="Group 4"/>
          <p:cNvGrpSpPr>
            <a:grpSpLocks/>
          </p:cNvGrpSpPr>
          <p:nvPr/>
        </p:nvGrpSpPr>
        <p:grpSpPr bwMode="auto">
          <a:xfrm>
            <a:off x="6677990" y="1940546"/>
            <a:ext cx="573818" cy="535575"/>
            <a:chOff x="2352" y="1104"/>
            <a:chExt cx="576" cy="528"/>
          </a:xfrm>
        </p:grpSpPr>
        <p:grpSp>
          <p:nvGrpSpPr>
            <p:cNvPr id="26" name="Group 5"/>
            <p:cNvGrpSpPr>
              <a:grpSpLocks/>
            </p:cNvGrpSpPr>
            <p:nvPr/>
          </p:nvGrpSpPr>
          <p:grpSpPr bwMode="auto">
            <a:xfrm>
              <a:off x="2352" y="1248"/>
              <a:ext cx="288" cy="288"/>
              <a:chOff x="1824" y="1008"/>
              <a:chExt cx="576" cy="576"/>
            </a:xfrm>
          </p:grpSpPr>
          <p:sp>
            <p:nvSpPr>
              <p:cNvPr id="34" name="Oval 6"/>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5" name="Group 7"/>
              <p:cNvGrpSpPr>
                <a:grpSpLocks/>
              </p:cNvGrpSpPr>
              <p:nvPr/>
            </p:nvGrpSpPr>
            <p:grpSpPr bwMode="auto">
              <a:xfrm>
                <a:off x="1968" y="1152"/>
                <a:ext cx="288" cy="288"/>
                <a:chOff x="1200" y="2304"/>
                <a:chExt cx="288" cy="288"/>
              </a:xfrm>
            </p:grpSpPr>
            <p:sp>
              <p:nvSpPr>
                <p:cNvPr id="36" name="Line 8"/>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9"/>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7" name="Oval 10"/>
            <p:cNvSpPr>
              <a:spLocks noChangeArrowheads="1"/>
            </p:cNvSpPr>
            <p:nvPr/>
          </p:nvSpPr>
          <p:spPr bwMode="auto">
            <a:xfrm>
              <a:off x="2496" y="110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11"/>
            <p:cNvSpPr>
              <a:spLocks noChangeArrowheads="1"/>
            </p:cNvSpPr>
            <p:nvPr/>
          </p:nvSpPr>
          <p:spPr bwMode="auto">
            <a:xfrm>
              <a:off x="2496" y="1344"/>
              <a:ext cx="288" cy="2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 name="Group 12"/>
            <p:cNvGrpSpPr>
              <a:grpSpLocks/>
            </p:cNvGrpSpPr>
            <p:nvPr/>
          </p:nvGrpSpPr>
          <p:grpSpPr bwMode="auto">
            <a:xfrm>
              <a:off x="2640" y="1248"/>
              <a:ext cx="288" cy="288"/>
              <a:chOff x="1824" y="1008"/>
              <a:chExt cx="576" cy="576"/>
            </a:xfrm>
          </p:grpSpPr>
          <p:sp>
            <p:nvSpPr>
              <p:cNvPr id="30" name="Oval 13"/>
              <p:cNvSpPr>
                <a:spLocks noChangeArrowheads="1"/>
              </p:cNvSpPr>
              <p:nvPr/>
            </p:nvSpPr>
            <p:spPr bwMode="auto">
              <a:xfrm>
                <a:off x="1824" y="1008"/>
                <a:ext cx="576" cy="57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 name="Group 14"/>
              <p:cNvGrpSpPr>
                <a:grpSpLocks/>
              </p:cNvGrpSpPr>
              <p:nvPr/>
            </p:nvGrpSpPr>
            <p:grpSpPr bwMode="auto">
              <a:xfrm>
                <a:off x="1968" y="1152"/>
                <a:ext cx="288" cy="288"/>
                <a:chOff x="1200" y="2304"/>
                <a:chExt cx="288" cy="288"/>
              </a:xfrm>
            </p:grpSpPr>
            <p:sp>
              <p:nvSpPr>
                <p:cNvPr id="32" name="Line 15"/>
                <p:cNvSpPr>
                  <a:spLocks noChangeShapeType="1"/>
                </p:cNvSpPr>
                <p:nvPr/>
              </p:nvSpPr>
              <p:spPr bwMode="auto">
                <a:xfrm>
                  <a:off x="1344" y="2304"/>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Line 16"/>
                <p:cNvSpPr>
                  <a:spLocks noChangeShapeType="1"/>
                </p:cNvSpPr>
                <p:nvPr/>
              </p:nvSpPr>
              <p:spPr bwMode="auto">
                <a:xfrm>
                  <a:off x="1200" y="244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pic>
        <p:nvPicPr>
          <p:cNvPr id="38" name="Picture 37"/>
          <p:cNvPicPr>
            <a:picLocks noChangeAspect="1"/>
          </p:cNvPicPr>
          <p:nvPr/>
        </p:nvPicPr>
        <p:blipFill>
          <a:blip r:embed="rId4"/>
          <a:stretch>
            <a:fillRect/>
          </a:stretch>
        </p:blipFill>
        <p:spPr>
          <a:xfrm>
            <a:off x="2964773" y="3962400"/>
            <a:ext cx="747513" cy="705518"/>
          </a:xfrm>
          <a:prstGeom prst="rect">
            <a:avLst/>
          </a:prstGeom>
        </p:spPr>
      </p:pic>
      <p:sp>
        <p:nvSpPr>
          <p:cNvPr id="39" name="TextBox 38"/>
          <p:cNvSpPr txBox="1"/>
          <p:nvPr/>
        </p:nvSpPr>
        <p:spPr>
          <a:xfrm flipH="1">
            <a:off x="3088497" y="3871813"/>
            <a:ext cx="1376614" cy="646331"/>
          </a:xfrm>
          <a:prstGeom prst="rect">
            <a:avLst/>
          </a:prstGeom>
          <a:noFill/>
        </p:spPr>
        <p:txBody>
          <a:bodyPr wrap="square" rtlCol="0">
            <a:spAutoFit/>
          </a:bodyPr>
          <a:lstStyle/>
          <a:p>
            <a:r>
              <a:rPr lang="en-US" dirty="0">
                <a:solidFill>
                  <a:srgbClr val="FFFFFF"/>
                </a:solidFill>
              </a:rPr>
              <a:t>     </a:t>
            </a:r>
            <a:r>
              <a:rPr lang="en-US" dirty="0"/>
              <a:t> </a:t>
            </a:r>
            <a:r>
              <a:rPr lang="en-US" dirty="0">
                <a:solidFill>
                  <a:schemeClr val="bg1"/>
                </a:solidFill>
              </a:rPr>
              <a:t>-</a:t>
            </a:r>
          </a:p>
          <a:p>
            <a:r>
              <a:rPr lang="en-US" dirty="0">
                <a:solidFill>
                  <a:srgbClr val="FFFFFF"/>
                </a:solidFill>
              </a:rPr>
              <a:t>n</a:t>
            </a:r>
          </a:p>
        </p:txBody>
      </p:sp>
      <p:pic>
        <p:nvPicPr>
          <p:cNvPr id="40" name="Picture 39"/>
          <p:cNvPicPr>
            <a:picLocks noChangeAspect="1"/>
          </p:cNvPicPr>
          <p:nvPr/>
        </p:nvPicPr>
        <p:blipFill>
          <a:blip r:embed="rId4"/>
          <a:stretch>
            <a:fillRect/>
          </a:stretch>
        </p:blipFill>
        <p:spPr>
          <a:xfrm>
            <a:off x="6375960" y="4315159"/>
            <a:ext cx="747513" cy="705518"/>
          </a:xfrm>
          <a:prstGeom prst="rect">
            <a:avLst/>
          </a:prstGeom>
        </p:spPr>
      </p:pic>
      <p:sp>
        <p:nvSpPr>
          <p:cNvPr id="41" name="TextBox 40"/>
          <p:cNvSpPr txBox="1"/>
          <p:nvPr/>
        </p:nvSpPr>
        <p:spPr>
          <a:xfrm flipH="1">
            <a:off x="6563501" y="4194979"/>
            <a:ext cx="1376614" cy="646331"/>
          </a:xfrm>
          <a:prstGeom prst="rect">
            <a:avLst/>
          </a:prstGeom>
          <a:noFill/>
        </p:spPr>
        <p:txBody>
          <a:bodyPr wrap="square" rtlCol="0">
            <a:spAutoFit/>
          </a:bodyPr>
          <a:lstStyle/>
          <a:p>
            <a:r>
              <a:rPr lang="en-US" dirty="0">
                <a:solidFill>
                  <a:srgbClr val="FFFFFF"/>
                </a:solidFill>
              </a:rPr>
              <a:t>     -</a:t>
            </a:r>
          </a:p>
          <a:p>
            <a:r>
              <a:rPr lang="en-US" dirty="0">
                <a:solidFill>
                  <a:srgbClr val="FFFFFF"/>
                </a:solidFill>
              </a:rPr>
              <a:t>n</a:t>
            </a:r>
          </a:p>
        </p:txBody>
      </p:sp>
    </p:spTree>
    <p:extLst>
      <p:ext uri="{BB962C8B-B14F-4D97-AF65-F5344CB8AC3E}">
        <p14:creationId xmlns:p14="http://schemas.microsoft.com/office/powerpoint/2010/main" val="153363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6784" b="6784"/>
          <a:stretch>
            <a:fillRect/>
          </a:stretch>
        </p:blipFill>
        <p:spPr/>
      </p:pic>
      <p:sp>
        <p:nvSpPr>
          <p:cNvPr id="3" name="Title 2"/>
          <p:cNvSpPr>
            <a:spLocks noGrp="1"/>
          </p:cNvSpPr>
          <p:nvPr>
            <p:ph type="title"/>
          </p:nvPr>
        </p:nvSpPr>
        <p:spPr/>
        <p:txBody>
          <a:bodyPr/>
          <a:lstStyle/>
          <a:p>
            <a:r>
              <a:rPr lang="en-US" b="1" i="1" dirty="0"/>
              <a:t>Can be COMPLEX!</a:t>
            </a:r>
          </a:p>
        </p:txBody>
      </p:sp>
      <p:sp>
        <p:nvSpPr>
          <p:cNvPr id="5" name="TextBox 4"/>
          <p:cNvSpPr txBox="1"/>
          <p:nvPr/>
        </p:nvSpPr>
        <p:spPr>
          <a:xfrm>
            <a:off x="1269953" y="2061836"/>
            <a:ext cx="3802694" cy="738664"/>
          </a:xfrm>
          <a:prstGeom prst="rect">
            <a:avLst/>
          </a:prstGeom>
          <a:noFill/>
        </p:spPr>
        <p:txBody>
          <a:bodyPr wrap="none" rtlCol="0">
            <a:spAutoFit/>
          </a:bodyPr>
          <a:lstStyle/>
          <a:p>
            <a:r>
              <a:rPr lang="en-US" sz="2400" b="1" dirty="0">
                <a:solidFill>
                  <a:srgbClr val="000090"/>
                </a:solidFill>
              </a:rPr>
              <a:t>Uranium 238 -&gt; Lead 206</a:t>
            </a:r>
          </a:p>
          <a:p>
            <a:r>
              <a:rPr lang="en-US" dirty="0"/>
              <a:t> </a:t>
            </a:r>
          </a:p>
        </p:txBody>
      </p:sp>
    </p:spTree>
    <p:extLst>
      <p:ext uri="{BB962C8B-B14F-4D97-AF65-F5344CB8AC3E}">
        <p14:creationId xmlns:p14="http://schemas.microsoft.com/office/powerpoint/2010/main" val="2171409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2245</TotalTime>
  <Words>1545</Words>
  <Application>Microsoft Macintosh PowerPoint</Application>
  <PresentationFormat>On-screen Show (4:3)</PresentationFormat>
  <Paragraphs>210</Paragraphs>
  <Slides>19</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Arial</vt:lpstr>
      <vt:lpstr>ArialMT</vt:lpstr>
      <vt:lpstr>Calibri</vt:lpstr>
      <vt:lpstr>Comic Sans MS</vt:lpstr>
      <vt:lpstr>FreightTextProMedium-Regular</vt:lpstr>
      <vt:lpstr>Lucida Grande</vt:lpstr>
      <vt:lpstr>Marker Felt</vt:lpstr>
      <vt:lpstr>ProximaNova-Regular</vt:lpstr>
      <vt:lpstr>Times</vt:lpstr>
      <vt:lpstr>Times New Roman</vt:lpstr>
      <vt:lpstr>Times-Roman</vt:lpstr>
      <vt:lpstr>TimesNewRomanPSMT</vt:lpstr>
      <vt:lpstr>Wingdings</vt:lpstr>
      <vt:lpstr>Wingdings 2</vt:lpstr>
      <vt:lpstr>Grid</vt:lpstr>
      <vt:lpstr>Geologic Dating</vt:lpstr>
      <vt:lpstr>ESTABLISHING the age of ROCKS</vt:lpstr>
      <vt:lpstr>PowerPoint Presentation</vt:lpstr>
      <vt:lpstr>PowerPoint Presentation</vt:lpstr>
      <vt:lpstr>ALPHA Decay </vt:lpstr>
      <vt:lpstr>BETA Decay </vt:lpstr>
      <vt:lpstr>GAMMA DECAY</vt:lpstr>
      <vt:lpstr>PowerPoint Presentation</vt:lpstr>
      <vt:lpstr>Can be COMPLEX!</vt:lpstr>
      <vt:lpstr>RATE of DECAY</vt:lpstr>
      <vt:lpstr>RATE of DECAY</vt:lpstr>
      <vt:lpstr>PowerPoint Presentation</vt:lpstr>
      <vt:lpstr>      Half-LiFE of          Radioactive Isotopes</vt:lpstr>
      <vt:lpstr>Carbon 14 Dating</vt:lpstr>
      <vt:lpstr>Isotope DECAY: Math Practice</vt:lpstr>
      <vt:lpstr>PowerPoint Presentation</vt:lpstr>
      <vt:lpstr>Date the igneous intrusions to date the layers</vt:lpstr>
      <vt:lpstr>Dating Sedimentary Layers</vt:lpstr>
      <vt:lpstr>Date the igneous intrusions to date the layers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Reactions</dc:title>
  <dc:creator>Microsoft Office User</dc:creator>
  <cp:lastModifiedBy>Fenton, Anne N</cp:lastModifiedBy>
  <cp:revision>116</cp:revision>
  <dcterms:created xsi:type="dcterms:W3CDTF">2014-03-07T18:08:05Z</dcterms:created>
  <dcterms:modified xsi:type="dcterms:W3CDTF">2020-01-24T19:37:02Z</dcterms:modified>
</cp:coreProperties>
</file>