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1" r:id="rId2"/>
    <p:sldId id="257" r:id="rId3"/>
    <p:sldId id="300" r:id="rId4"/>
    <p:sldId id="295" r:id="rId5"/>
    <p:sldId id="264" r:id="rId6"/>
    <p:sldId id="299" r:id="rId7"/>
    <p:sldId id="282" r:id="rId8"/>
    <p:sldId id="259" r:id="rId9"/>
    <p:sldId id="279" r:id="rId10"/>
    <p:sldId id="296" r:id="rId11"/>
    <p:sldId id="303" r:id="rId12"/>
    <p:sldId id="304" r:id="rId13"/>
    <p:sldId id="305" r:id="rId14"/>
    <p:sldId id="308" r:id="rId15"/>
    <p:sldId id="307" r:id="rId16"/>
    <p:sldId id="302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F144D-CB24-9644-BDA3-04A986C91078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58E2-50C3-B942-8653-717F1DB3D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4B743-E88A-9345-8A77-3506D03F0EB6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2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4B743-E88A-9345-8A77-3506D03F0EB6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4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CFF2E-1985-1E44-8C86-396558351100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/>
              <a:t>8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2C4FA-2C0A-4BC5-9947-674581DDBFA8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11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E81C3-E185-4CDF-B025-53D5B027C773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12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4D194-86FC-46DD-B237-27CF5F616B3C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13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8B015-737B-4A30-AEF0-0077F742068C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16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5FBA8-20FD-4902-9AF5-1F2E2019DE99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/>
              <a:t>17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C1F3-AF36-A644-83A1-E5617B6F75D4}" type="datetimeFigureOut">
              <a:rPr lang="en-US" smtClean="0"/>
              <a:pPr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4C0F-E068-154B-BC20-D7213347B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b.uconn.edu/people/plewis/applets/Diffusion/diffusion.html" TargetMode="External"/><Relationship Id="rId4" Type="http://schemas.openxmlformats.org/officeDocument/2006/relationships/hyperlink" Target="http://highered.mcgraw-hill.com/sites/0072495855/student_view0/chapter2/animation__how_diffusion_works.html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tolaf.edu/people/giannini/flashanimat/transport/diffusion.sw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olcweb/cgi/pluginpop.cgi?it=swf::535::535::/sites/dl/free/0072437316/120068/bio02.swf::Endocytosis%20and%20Exocytosis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://www.youtube.com/watch?v=9Ynm5ZOW59Q&amp;feature=related" TargetMode="External"/><Relationship Id="rId6" Type="http://schemas.openxmlformats.org/officeDocument/2006/relationships/hyperlink" Target="https://www.youtube.com/watch?v=BDr44vLNnPY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stolaf.edu/people/giannini/flashanimat/transport/osmosis.swf" TargetMode="External"/><Relationship Id="rId5" Type="http://schemas.openxmlformats.org/officeDocument/2006/relationships/hyperlink" Target="http://highered.mcgraw-hill.com/sites/0072495855/student_view0/chapter2/animation__how_osmosis_work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highered.mheducation.com/sites/0072495855/student_view0/chapter2/animation__how_facilitated_diffusion_work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013" y="4802467"/>
            <a:ext cx="3729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</a:t>
            </a:r>
            <a:r>
              <a:rPr lang="en-US" sz="2200" b="1" dirty="0" smtClean="0"/>
              <a:t>solute</a:t>
            </a:r>
            <a:r>
              <a:rPr lang="en-US" sz="2200" dirty="0" smtClean="0"/>
              <a:t> is dissolved in a </a:t>
            </a:r>
            <a:r>
              <a:rPr lang="en-US" sz="2200" b="1" dirty="0" smtClean="0"/>
              <a:t>solvent </a:t>
            </a:r>
            <a:r>
              <a:rPr lang="en-US" sz="2200" dirty="0" smtClean="0"/>
              <a:t>creating a</a:t>
            </a:r>
            <a:r>
              <a:rPr lang="en-US" sz="2200" b="1" dirty="0" smtClean="0"/>
              <a:t> solution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5049" y="6357836"/>
            <a:ext cx="263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Diffusion animation </a:t>
            </a:r>
            <a:r>
              <a:rPr lang="en-US" dirty="0" smtClean="0">
                <a:hlinkClick r:id="rId2"/>
              </a:rPr>
              <a:t>1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hlinkClick r:id="rId4"/>
              </a:rPr>
              <a:t>3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363" y="1133553"/>
            <a:ext cx="6002239" cy="3659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179" y="610333"/>
            <a:ext cx="8072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cap="all" dirty="0" smtClean="0"/>
              <a:t>Diffusion </a:t>
            </a:r>
            <a:r>
              <a:rPr lang="en-US" sz="2800" cap="all" dirty="0" smtClean="0"/>
              <a:t>is the movement of molecules</a:t>
            </a:r>
            <a:r>
              <a:rPr lang="en-US" sz="2800" dirty="0" smtClean="0"/>
              <a:t> from…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6962" y="2066069"/>
            <a:ext cx="171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high concentration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2688" y="3829110"/>
            <a:ext cx="1979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Low concentration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5049" y="3028890"/>
            <a:ext cx="1416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equilibrium</a:t>
            </a:r>
            <a:endParaRPr lang="en-US" sz="2000" b="1" dirty="0"/>
          </a:p>
        </p:txBody>
      </p:sp>
      <p:pic>
        <p:nvPicPr>
          <p:cNvPr id="13" name="Picture 12" descr="grad_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8237" y="5194962"/>
            <a:ext cx="4168899" cy="11628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8238" y="5204440"/>
            <a:ext cx="4492140" cy="11533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237" y="4793455"/>
            <a:ext cx="285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 concentration gradient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012" y="1113807"/>
            <a:ext cx="2881216" cy="257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89025" y="1454843"/>
            <a:ext cx="30988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Plants need </a:t>
            </a:r>
            <a:r>
              <a:rPr lang="en-US" sz="2000" dirty="0" smtClean="0"/>
              <a:t>a continuous inflow of water</a:t>
            </a:r>
            <a:endParaRPr lang="en-US" sz="2000" i="1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/>
              <a:t>P</a:t>
            </a:r>
            <a:r>
              <a:rPr lang="en-US" sz="2000" dirty="0" smtClean="0"/>
              <a:t>lants </a:t>
            </a:r>
            <a:r>
              <a:rPr lang="en-US" sz="2000" b="1" dirty="0" smtClean="0"/>
              <a:t>lose</a:t>
            </a:r>
            <a:r>
              <a:rPr lang="en-US" sz="2000" dirty="0" smtClean="0"/>
              <a:t> </a:t>
            </a:r>
            <a:r>
              <a:rPr lang="en-US" sz="2000" dirty="0" smtClean="0"/>
              <a:t>water from their root cells </a:t>
            </a:r>
            <a:r>
              <a:rPr lang="en-US" sz="2000" dirty="0" smtClean="0"/>
              <a:t>as soil dries out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463" y="414543"/>
            <a:ext cx="798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DIFFUSION MEETS MANY, BUT NOT ALL, CELL NEEDS</a:t>
            </a:r>
            <a:endParaRPr lang="en-US" sz="2800" b="1" dirty="0"/>
          </a:p>
        </p:txBody>
      </p:sp>
      <p:pic>
        <p:nvPicPr>
          <p:cNvPr id="2" name="Picture 1" descr="10-salt-food.w710.h4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37" y="3928275"/>
            <a:ext cx="3537475" cy="2356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0928" y="4521105"/>
            <a:ext cx="36952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Food naturally </a:t>
            </a:r>
            <a:r>
              <a:rPr lang="en-US" sz="2000" dirty="0"/>
              <a:t>c</a:t>
            </a:r>
            <a:r>
              <a:rPr lang="en-US" sz="2000" dirty="0" smtClean="0"/>
              <a:t>ontains a lot of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(we add even more!)</a:t>
            </a:r>
            <a:endParaRPr lang="en-US" sz="2000" i="1" dirty="0" smtClean="0"/>
          </a:p>
          <a:p>
            <a:endParaRPr lang="en-US" sz="2000" dirty="0" smtClean="0"/>
          </a:p>
          <a:p>
            <a:r>
              <a:rPr lang="en-US" sz="2000" dirty="0" smtClean="0"/>
              <a:t>Diffusion moves </a:t>
            </a:r>
            <a:r>
              <a:rPr lang="en-US" sz="2000" b="1" dirty="0" smtClean="0"/>
              <a:t>more</a:t>
            </a:r>
            <a:r>
              <a:rPr lang="en-US" sz="2000" dirty="0" smtClean="0"/>
              <a:t>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into cells than is needed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9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0493" y="1168002"/>
            <a:ext cx="3653112" cy="273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TextBox 8"/>
          <p:cNvSpPr txBox="1">
            <a:spLocks noChangeArrowheads="1"/>
          </p:cNvSpPr>
          <p:nvPr/>
        </p:nvSpPr>
        <p:spPr bwMode="auto">
          <a:xfrm>
            <a:off x="6477000" y="2057400"/>
            <a:ext cx="184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1800" dirty="0"/>
          </a:p>
          <a:p>
            <a:pPr eaLnBrk="0" hangingPunct="0"/>
            <a:endParaRPr lang="en-US" sz="1800" dirty="0"/>
          </a:p>
          <a:p>
            <a:pPr eaLnBrk="0" hangingPunct="0"/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50272" y="1168002"/>
            <a:ext cx="394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</a:t>
            </a:r>
            <a:r>
              <a:rPr lang="en-US" sz="2400" dirty="0" smtClean="0"/>
              <a:t>Pump molecules against the concentration </a:t>
            </a:r>
            <a:r>
              <a:rPr lang="en-US" sz="2400" dirty="0" smtClean="0"/>
              <a:t>gradient, </a:t>
            </a:r>
            <a:r>
              <a:rPr lang="en-US" sz="2400" dirty="0" smtClean="0"/>
              <a:t>as fast or faster </a:t>
            </a:r>
            <a:r>
              <a:rPr lang="en-US" sz="2400" dirty="0" smtClean="0"/>
              <a:t>than they diffuse </a:t>
            </a:r>
            <a:r>
              <a:rPr lang="en-US" sz="2400" dirty="0" smtClean="0"/>
              <a:t>down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415601" y="915026"/>
            <a:ext cx="1872208" cy="144016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7400" y="1374459"/>
            <a:ext cx="76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2413" y="456871"/>
            <a:ext cx="1736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SOLUTION</a:t>
            </a:r>
          </a:p>
        </p:txBody>
      </p:sp>
      <p:pic>
        <p:nvPicPr>
          <p:cNvPr id="2" name="Picture 1" descr="146470896716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06" y="4301348"/>
            <a:ext cx="5841798" cy="1797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272" y="2994427"/>
            <a:ext cx="406170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</a:t>
            </a:r>
            <a:r>
              <a:rPr lang="en-US" sz="2400" dirty="0"/>
              <a:t> Requires cell expend energy, in the form of </a:t>
            </a:r>
            <a:r>
              <a:rPr lang="en-US" sz="2400" dirty="0" smtClean="0"/>
              <a:t>ATP, </a:t>
            </a:r>
            <a:r>
              <a:rPr lang="en-US" sz="2400" dirty="0"/>
              <a:t>generated in cellular respiration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7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2541151" y="546325"/>
            <a:ext cx="57898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 smtClean="0"/>
              <a:t>a</a:t>
            </a:r>
            <a:r>
              <a:rPr lang="en-US" sz="2800" b="1" dirty="0" smtClean="0"/>
              <a:t>ka ACTIVE TRANSPORT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64" y="1305734"/>
            <a:ext cx="6221980" cy="42887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830068" y="5659006"/>
            <a:ext cx="2439888" cy="400110"/>
          </a:xfrm>
          <a:prstGeom prst="rect">
            <a:avLst/>
          </a:prstGeom>
          <a:solidFill>
            <a:srgbClr val="E1C49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p</a:t>
            </a:r>
            <a:r>
              <a:rPr lang="en-US" sz="2000" dirty="0" smtClean="0">
                <a:solidFill>
                  <a:srgbClr val="000090"/>
                </a:solidFill>
              </a:rPr>
              <a:t>assive = no ATP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8460" y="5659006"/>
            <a:ext cx="2232248" cy="400110"/>
          </a:xfrm>
          <a:prstGeom prst="rect">
            <a:avLst/>
          </a:prstGeom>
          <a:solidFill>
            <a:srgbClr val="E1C49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</a:t>
            </a:r>
            <a:r>
              <a:rPr lang="en-US" sz="2000" dirty="0" smtClean="0">
                <a:solidFill>
                  <a:srgbClr val="000090"/>
                </a:solidFill>
              </a:rPr>
              <a:t>ctive = ATP used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0508" y="4578886"/>
            <a:ext cx="76655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high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0148" y="1554550"/>
            <a:ext cx="76655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high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94564" y="1194510"/>
            <a:ext cx="659155" cy="461665"/>
          </a:xfrm>
          <a:prstGeom prst="rect">
            <a:avLst/>
          </a:prstGeom>
          <a:solidFill>
            <a:srgbClr val="E1C49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low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2156" y="4362862"/>
            <a:ext cx="659155" cy="461665"/>
          </a:xfrm>
          <a:prstGeom prst="rect">
            <a:avLst/>
          </a:prstGeom>
          <a:solidFill>
            <a:srgbClr val="E1C491"/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low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3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38" grpId="0" animBg="1"/>
      <p:bldP spid="39" grpId="0" animBg="1"/>
      <p:bldP spid="4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1656" y="497553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STRATEGY</a:t>
            </a:r>
          </a:p>
        </p:txBody>
      </p:sp>
      <p:pic>
        <p:nvPicPr>
          <p:cNvPr id="5" name="Picture 4" descr="0308_Sodium_Potassium_Pu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2" y="2715397"/>
            <a:ext cx="6310297" cy="2999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1953" y="1199354"/>
            <a:ext cx="5928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Cells actively transport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out, while pumping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in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1953" y="4821683"/>
            <a:ext cx="3433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Na+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high K+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64183" y="3184691"/>
            <a:ext cx="1895027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Counteracts diffusion of each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3603" y="2307350"/>
            <a:ext cx="3075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 Na+                            </a:t>
            </a:r>
          </a:p>
          <a:p>
            <a:r>
              <a:rPr lang="en-US" dirty="0" smtClean="0"/>
              <a:t>				        low K+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14088" y="2715397"/>
            <a:ext cx="0" cy="2106287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8378" y="2953681"/>
            <a:ext cx="0" cy="2125952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3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eTransportPlants-23a9d3ddd4b1520c067799d013ef6786-103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7" y="2869172"/>
            <a:ext cx="4654788" cy="2909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1656" y="497553"/>
            <a:ext cx="2817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STRATEGY: Plants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1656" y="1418727"/>
            <a:ext cx="71336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• Plant root cells actively transport soil minerals in, raising the solute concentration</a:t>
            </a:r>
          </a:p>
          <a:p>
            <a:r>
              <a:rPr lang="en-US" sz="2400" dirty="0" smtClean="0"/>
              <a:t>• Water follows via osmosis</a:t>
            </a:r>
          </a:p>
          <a:p>
            <a:endParaRPr lang="en-US" sz="2400" dirty="0" smtClean="0"/>
          </a:p>
          <a:p>
            <a:pPr algn="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19252" y="3333938"/>
            <a:ext cx="3848828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Plants thus keep a steady flow of water into roots and throughout the plant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6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621" y="2807148"/>
            <a:ext cx="7327685" cy="379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827584" y="40466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STRATEGY: fish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943041"/>
            <a:ext cx="3166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Freshwater :</a:t>
            </a:r>
            <a:endParaRPr lang="en-US" sz="2000" b="1" dirty="0" smtClean="0"/>
          </a:p>
          <a:p>
            <a:r>
              <a:rPr lang="en-US" sz="2000" i="1" dirty="0" smtClean="0"/>
              <a:t>• </a:t>
            </a:r>
            <a:r>
              <a:rPr lang="en-US" sz="2000" dirty="0" smtClean="0"/>
              <a:t>Too </a:t>
            </a:r>
            <a:r>
              <a:rPr lang="en-US" sz="2000" dirty="0" smtClean="0"/>
              <a:t>much water </a:t>
            </a:r>
          </a:p>
          <a:p>
            <a:r>
              <a:rPr lang="en-US" sz="2000" dirty="0" smtClean="0"/>
              <a:t>• Loss </a:t>
            </a:r>
            <a:r>
              <a:rPr lang="en-US" sz="2000" dirty="0" smtClean="0"/>
              <a:t>of solute (ions</a:t>
            </a:r>
            <a:r>
              <a:rPr lang="en-US" sz="2000" dirty="0" smtClean="0"/>
              <a:t>)</a:t>
            </a:r>
          </a:p>
          <a:p>
            <a:r>
              <a:rPr lang="en-US" sz="2000" b="1" i="1" dirty="0" smtClean="0">
                <a:solidFill>
                  <a:schemeClr val="accent2"/>
                </a:solidFill>
              </a:rPr>
              <a:t>Actively transport ions in, excrete water in urine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868156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Marine:</a:t>
            </a:r>
          </a:p>
          <a:p>
            <a:r>
              <a:rPr lang="en-US" sz="2000" dirty="0" smtClean="0"/>
              <a:t>• Loss </a:t>
            </a:r>
            <a:r>
              <a:rPr lang="en-US" sz="2000" dirty="0" smtClean="0"/>
              <a:t>of water</a:t>
            </a:r>
          </a:p>
          <a:p>
            <a:r>
              <a:rPr lang="en-US" sz="2000" i="1" dirty="0" smtClean="0"/>
              <a:t>• </a:t>
            </a:r>
            <a:r>
              <a:rPr lang="en-US" sz="2000" dirty="0" smtClean="0"/>
              <a:t>Too </a:t>
            </a:r>
            <a:r>
              <a:rPr lang="en-US" sz="2000" dirty="0" smtClean="0"/>
              <a:t>much solute (ions</a:t>
            </a:r>
            <a:r>
              <a:rPr lang="en-US" sz="2000" dirty="0" smtClean="0"/>
              <a:t>)</a:t>
            </a:r>
          </a:p>
          <a:p>
            <a:r>
              <a:rPr lang="en-US" sz="2000" b="1" i="1" dirty="0" smtClean="0">
                <a:solidFill>
                  <a:srgbClr val="C0504D"/>
                </a:solidFill>
              </a:rPr>
              <a:t>Actively transport ions out, excrete ammonia (not diluted with water)</a:t>
            </a:r>
            <a:endParaRPr lang="en-US" sz="2000" b="1" i="1" dirty="0">
              <a:solidFill>
                <a:srgbClr val="C050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6620" y="2807148"/>
            <a:ext cx="7471579" cy="24030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437" y="476672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ANOTHER STRATEGY: BULK TRANSPORT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3874" y="997459"/>
            <a:ext cx="695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large </a:t>
            </a:r>
            <a:r>
              <a:rPr lang="en-US" sz="2200" dirty="0" smtClean="0">
                <a:solidFill>
                  <a:srgbClr val="000090"/>
                </a:solidFill>
              </a:rPr>
              <a:t>materials, and/or large quantities  (</a:t>
            </a:r>
            <a:r>
              <a:rPr lang="en-US" sz="2200" dirty="0" smtClean="0">
                <a:solidFill>
                  <a:srgbClr val="000090"/>
                </a:solidFill>
                <a:hlinkClick r:id="rId3"/>
              </a:rPr>
              <a:t>animation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  <a:endParaRPr lang="en-US" sz="2200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861" y="1705345"/>
            <a:ext cx="4360452" cy="4304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003" y="2069798"/>
            <a:ext cx="26169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Exocytosis: excrete in bulk, i.e. wastes, cell protein products</a:t>
            </a:r>
            <a:endParaRPr lang="en-US" sz="2000" dirty="0"/>
          </a:p>
          <a:p>
            <a:r>
              <a:rPr lang="en-US" sz="2000" i="1" dirty="0" smtClean="0">
                <a:hlinkClick r:id="rId5"/>
              </a:rPr>
              <a:t>paramecium</a:t>
            </a:r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Endocytosis: to take in, i.e. invading bacteria, cholesterol </a:t>
            </a:r>
          </a:p>
          <a:p>
            <a:r>
              <a:rPr lang="en-US" sz="2000" i="1" dirty="0" smtClean="0">
                <a:hlinkClick r:id="rId6"/>
              </a:rPr>
              <a:t>macrophage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0344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8456" y="718810"/>
            <a:ext cx="683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CONCENTRATION IS A DYNAMIC GRADIENT </a:t>
            </a:r>
            <a:endParaRPr lang="en-US" sz="28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354902" y="3339886"/>
            <a:ext cx="940173" cy="3177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6" y="2416549"/>
            <a:ext cx="8491428" cy="241887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0800000">
            <a:off x="1887246" y="3744634"/>
            <a:ext cx="446701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8184" y="3584937"/>
            <a:ext cx="1758599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20006" y="3126447"/>
            <a:ext cx="940173" cy="3177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7220006" y="3669289"/>
            <a:ext cx="873594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31778" y="3862881"/>
            <a:ext cx="1409648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579427" y="4077666"/>
            <a:ext cx="761999" cy="3177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74660" y="4372632"/>
            <a:ext cx="50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2671" y="4845785"/>
            <a:ext cx="1711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Steep gradient</a:t>
            </a:r>
          </a:p>
          <a:p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166356" y="4900890"/>
            <a:ext cx="1418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gradient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6380" y="2197144"/>
            <a:ext cx="141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70%       30%</a:t>
            </a:r>
            <a:endParaRPr lang="en-US" b="1" i="1" dirty="0"/>
          </a:p>
        </p:txBody>
      </p:sp>
      <p:sp>
        <p:nvSpPr>
          <p:cNvPr id="11" name="Left Brace 10"/>
          <p:cNvSpPr/>
          <p:nvPr/>
        </p:nvSpPr>
        <p:spPr>
          <a:xfrm rot="16200000">
            <a:off x="1096320" y="3286740"/>
            <a:ext cx="303404" cy="1278448"/>
          </a:xfrm>
          <a:prstGeom prst="leftBrace">
            <a:avLst>
              <a:gd name="adj1" fmla="val 8333"/>
              <a:gd name="adj2" fmla="val 52697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Left Brace 27"/>
          <p:cNvSpPr/>
          <p:nvPr/>
        </p:nvSpPr>
        <p:spPr>
          <a:xfrm rot="16200000">
            <a:off x="4109429" y="3922479"/>
            <a:ext cx="303404" cy="636589"/>
          </a:xfrm>
          <a:prstGeom prst="leftBrace">
            <a:avLst>
              <a:gd name="adj1" fmla="val 8333"/>
              <a:gd name="adj2" fmla="val 5269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382" y="2027867"/>
            <a:ext cx="698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solute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283" y="2128975"/>
            <a:ext cx="1102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membrane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 descr="Screen Shot 2018-04-08 at 11.06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83" y="4047952"/>
            <a:ext cx="317500" cy="292100"/>
          </a:xfrm>
          <a:prstGeom prst="rect">
            <a:avLst/>
          </a:prstGeom>
        </p:spPr>
      </p:pic>
      <p:pic>
        <p:nvPicPr>
          <p:cNvPr id="32" name="Picture 31" descr="Screen Shot 2018-04-08 at 11.06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33" y="4340052"/>
            <a:ext cx="317500" cy="2921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8797" y="4045400"/>
            <a:ext cx="160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net movement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4863" y="2229269"/>
            <a:ext cx="125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90</a:t>
            </a:r>
            <a:r>
              <a:rPr lang="en-US" b="1" i="1" dirty="0"/>
              <a:t>% </a:t>
            </a:r>
            <a:r>
              <a:rPr lang="en-US" b="1" i="1" dirty="0" smtClean="0"/>
              <a:t>   10</a:t>
            </a:r>
            <a:r>
              <a:rPr lang="en-US" b="1" i="1" dirty="0"/>
              <a:t>% </a:t>
            </a:r>
          </a:p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50710" y="2243089"/>
            <a:ext cx="125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50% </a:t>
            </a:r>
            <a:r>
              <a:rPr lang="en-US" b="1" i="1" dirty="0" smtClean="0"/>
              <a:t>   </a:t>
            </a:r>
            <a:r>
              <a:rPr lang="en-US" b="1" i="1" dirty="0"/>
              <a:t>50%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  <p:bldP spid="9" grpId="0"/>
      <p:bldP spid="10" grpId="0"/>
      <p:bldP spid="11" grpId="0" animBg="1"/>
      <p:bldP spid="28" grpId="0" animBg="1"/>
      <p:bldP spid="29" grpId="0"/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9051bff4b4e7a03460d69f59ac430160eb764f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0032" y="2428627"/>
            <a:ext cx="2472134" cy="2415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179" y="2166414"/>
            <a:ext cx="30839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         partial positive charge</a:t>
            </a:r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 smtClean="0"/>
              <a:t>      partial negative charge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12678" y="567208"/>
            <a:ext cx="5021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WATER </a:t>
            </a:r>
            <a:r>
              <a:rPr lang="en-US" sz="2800" dirty="0" smtClean="0"/>
              <a:t>IS THE </a:t>
            </a:r>
            <a:r>
              <a:rPr lang="en-US" sz="2800" b="1" dirty="0" smtClean="0"/>
              <a:t>SOLVENT FOR LIFE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2678" y="1090777"/>
            <a:ext cx="760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Water is formed when H and O share electrons as they form a bond</a:t>
            </a:r>
          </a:p>
          <a:p>
            <a:r>
              <a:rPr lang="en-US" dirty="0" smtClean="0"/>
              <a:t>• The electron are more attracted to the O (8 </a:t>
            </a:r>
            <a:r>
              <a:rPr lang="en-US" dirty="0"/>
              <a:t>p</a:t>
            </a:r>
            <a:r>
              <a:rPr lang="en-US" dirty="0" smtClean="0"/>
              <a:t>ositive protons, </a:t>
            </a:r>
            <a:r>
              <a:rPr lang="en-US" dirty="0" err="1" smtClean="0"/>
              <a:t>vs</a:t>
            </a:r>
            <a:r>
              <a:rPr lang="en-US" dirty="0" smtClean="0"/>
              <a:t> hydrogen’s 1)</a:t>
            </a:r>
          </a:p>
          <a:p>
            <a:endParaRPr lang="en-US" dirty="0"/>
          </a:p>
        </p:txBody>
      </p:sp>
      <p:pic>
        <p:nvPicPr>
          <p:cNvPr id="6" name="Picture 5" descr="hpn7xm0rt7buihdi48j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9" y="3059801"/>
            <a:ext cx="2309052" cy="1381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6206" y="2000449"/>
            <a:ext cx="390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Water </a:t>
            </a:r>
            <a:r>
              <a:rPr lang="en-US" dirty="0"/>
              <a:t>acts like a magnet, forms weak bonds with any other charged or polar molecules</a:t>
            </a:r>
          </a:p>
          <a:p>
            <a:endParaRPr lang="en-US" dirty="0"/>
          </a:p>
        </p:txBody>
      </p:sp>
      <p:pic>
        <p:nvPicPr>
          <p:cNvPr id="9" name="Picture 8" descr="Screen Shot 2018-04-11 at 10.33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35" y="4495706"/>
            <a:ext cx="1868306" cy="1672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6745" y="3257805"/>
            <a:ext cx="135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ith other water molecules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2013" y="5073232"/>
            <a:ext cx="1938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ith other charged atoms or molecules:</a:t>
            </a:r>
          </a:p>
          <a:p>
            <a:r>
              <a:rPr lang="en-US" b="1" i="1" dirty="0" err="1" smtClean="0"/>
              <a:t>Hydrophillic</a:t>
            </a:r>
            <a:r>
              <a:rPr lang="en-US" b="1" i="1" dirty="0" smtClean="0"/>
              <a:t> </a:t>
            </a:r>
            <a:r>
              <a:rPr lang="en-US" i="1" dirty="0" smtClean="0"/>
              <a:t>ones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0838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2678" y="457200"/>
            <a:ext cx="717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DIFFUSION OF WATER IS CALLED OSMOSIS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90" y="1440342"/>
            <a:ext cx="7003219" cy="308101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0800000">
            <a:off x="1901313" y="3686435"/>
            <a:ext cx="446701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53142" y="2573296"/>
            <a:ext cx="1875315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5781234" y="3684847"/>
            <a:ext cx="873594" cy="1588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81234" y="2574884"/>
            <a:ext cx="940173" cy="3177"/>
          </a:xfrm>
          <a:prstGeom prst="straightConnector1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2126" y="6037349"/>
            <a:ext cx="163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Animations </a:t>
            </a:r>
            <a:r>
              <a:rPr lang="en-US" dirty="0" smtClean="0">
                <a:hlinkClick r:id="rId4"/>
              </a:rPr>
              <a:t>1</a:t>
            </a:r>
            <a:r>
              <a:rPr lang="en-US" dirty="0" smtClean="0"/>
              <a:t>  </a:t>
            </a:r>
            <a:r>
              <a:rPr lang="en-US" dirty="0" smtClean="0">
                <a:hlinkClick r:id="rId5"/>
              </a:rPr>
              <a:t>2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1190" y="4541836"/>
            <a:ext cx="157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</a:t>
            </a:r>
            <a:r>
              <a:rPr lang="en-US" i="1" dirty="0" smtClean="0"/>
              <a:t>igher concentration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8014" y="4521353"/>
            <a:ext cx="157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</a:t>
            </a:r>
            <a:r>
              <a:rPr lang="en-US" i="1" dirty="0" smtClean="0"/>
              <a:t>ower concentration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81234" y="4659589"/>
            <a:ext cx="129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equilibrium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49242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85723" y="638732"/>
            <a:ext cx="7365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WATER HAS A CONCENTRATION GRADIENT TOO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0704" y="3290239"/>
            <a:ext cx="1889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ater in high concentration in the environment (blood) diffuses into cells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923282" y="3290239"/>
            <a:ext cx="1889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ater in high concentration in the red blood cells diffuses into the blood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en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42" y="1223510"/>
            <a:ext cx="3941152" cy="2662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0587" y="525005"/>
            <a:ext cx="666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MOLECULES DIFFUSE ACROSS MEMBRANES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347" y="4208943"/>
            <a:ext cx="305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Proteins are scattered throughout as passageways for ions and molecules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03" y="3885516"/>
            <a:ext cx="2446256" cy="26553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347" y="1223510"/>
            <a:ext cx="442157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Phospholipid bilayer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Charged (polar) </a:t>
            </a:r>
            <a:r>
              <a:rPr lang="en-US" sz="2400" dirty="0"/>
              <a:t>‘heads’ interact with </a:t>
            </a:r>
            <a:r>
              <a:rPr lang="en-US" sz="2400" dirty="0" smtClean="0"/>
              <a:t>polar water </a:t>
            </a:r>
            <a:r>
              <a:rPr lang="en-US" sz="2400" dirty="0"/>
              <a:t>inside/outside of </a:t>
            </a:r>
            <a:r>
              <a:rPr lang="en-US" sz="2400" dirty="0" smtClean="0"/>
              <a:t>cell</a:t>
            </a:r>
          </a:p>
          <a:p>
            <a:pPr marL="342900" indent="-342900">
              <a:buFont typeface="Arial"/>
              <a:buChar char="•"/>
            </a:pPr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Non</a:t>
            </a:r>
            <a:r>
              <a:rPr lang="en-US" sz="2200" dirty="0"/>
              <a:t>-polar ‘tails’ do not </a:t>
            </a:r>
            <a:r>
              <a:rPr lang="mr-IN" sz="2200" dirty="0"/>
              <a:t>–</a:t>
            </a:r>
            <a:r>
              <a:rPr lang="en-US" sz="2200" dirty="0"/>
              <a:t> creates a barrier to diffusion</a:t>
            </a:r>
          </a:p>
          <a:p>
            <a:endParaRPr lang="en-US" sz="2400" dirty="0"/>
          </a:p>
        </p:txBody>
      </p:sp>
      <p:pic>
        <p:nvPicPr>
          <p:cNvPr id="7" name="Picture 6" descr="e9051bff4b4e7a03460d69f59ac430160eb764f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46521" y="2190512"/>
            <a:ext cx="778554" cy="760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9935" y="2871266"/>
            <a:ext cx="27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50084" y="1136271"/>
            <a:ext cx="27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64408" y="1136271"/>
            <a:ext cx="27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03383" y="1257532"/>
            <a:ext cx="27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95267" y="1094637"/>
            <a:ext cx="27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3640" y="2961788"/>
            <a:ext cx="27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76333" y="2951271"/>
            <a:ext cx="27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44711" y="2871266"/>
            <a:ext cx="37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95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0820" y="463105"/>
            <a:ext cx="5289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/>
              <a:t>not all molecules can cross </a:t>
            </a:r>
          </a:p>
          <a:p>
            <a:r>
              <a:rPr lang="en-US" sz="2800" b="1" cap="all" dirty="0" smtClean="0"/>
              <a:t> </a:t>
            </a:r>
          </a:p>
        </p:txBody>
      </p:sp>
      <p:pic>
        <p:nvPicPr>
          <p:cNvPr id="4" name="Picture 3" descr="diffusion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81" y="2523556"/>
            <a:ext cx="5313811" cy="3991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6581" y="2103335"/>
            <a:ext cx="176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mall, non-polar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601679" y="1568697"/>
            <a:ext cx="1317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mall, </a:t>
            </a:r>
          </a:p>
          <a:p>
            <a:r>
              <a:rPr lang="en-US" i="1" dirty="0"/>
              <a:t>p</a:t>
            </a:r>
            <a:r>
              <a:rPr lang="en-US" i="1" dirty="0" smtClean="0"/>
              <a:t>artial charge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3749" y="2103335"/>
            <a:ext cx="104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</a:t>
            </a:r>
            <a:r>
              <a:rPr lang="en-US" i="1" dirty="0" smtClean="0"/>
              <a:t>oo large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72164" y="2103335"/>
            <a:ext cx="136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dirty="0" smtClean="0"/>
              <a:t>oo charged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430820" y="880064"/>
            <a:ext cx="6760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cell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(plasma) </a:t>
            </a:r>
            <a:r>
              <a:rPr lang="en-US" sz="2800" dirty="0" smtClean="0"/>
              <a:t>membrane is semi-permeable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0215" y="646662"/>
            <a:ext cx="715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MEMBRANE PROTEINS FACILITATE DIFFUSION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f large and/or charged particles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83011"/>
            <a:ext cx="7986332" cy="2638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6507" y="4903735"/>
            <a:ext cx="680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type						lock and key model	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4571" y="5384246"/>
            <a:ext cx="4107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</a:t>
            </a:r>
            <a:r>
              <a:rPr lang="en-US" sz="2800" b="1" i="1" dirty="0" smtClean="0"/>
              <a:t>facilitated diffusion</a:t>
            </a:r>
            <a:endParaRPr lang="en-US" sz="28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751467" y="6185898"/>
            <a:ext cx="169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Animations  </a:t>
            </a:r>
            <a:r>
              <a:rPr lang="en-US" dirty="0" smtClean="0">
                <a:hlinkClick r:id="rId4"/>
              </a:rPr>
              <a:t>1</a:t>
            </a:r>
            <a:r>
              <a:rPr lang="en-US" dirty="0" smtClean="0"/>
              <a:t>  2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9" y="2644162"/>
            <a:ext cx="4220135" cy="3868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722" y="1490641"/>
            <a:ext cx="4515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		• Water is </a:t>
            </a:r>
            <a:r>
              <a:rPr lang="en-US" sz="2400" b="1" dirty="0" smtClean="0"/>
              <a:t>polar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dirty="0" smtClean="0"/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549610" y="4399750"/>
            <a:ext cx="914400" cy="9144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5722" y="682365"/>
            <a:ext cx="6936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PROTEIN CHANNELS ARE MOLECULE SPECIFIC</a:t>
            </a:r>
            <a:endParaRPr lang="en-US" sz="2800" b="1" dirty="0"/>
          </a:p>
        </p:txBody>
      </p:sp>
      <p:pic>
        <p:nvPicPr>
          <p:cNvPr id="7" name="Picture 6" descr="e9051bff4b4e7a03460d69f59ac430160eb764f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1313" y="1490641"/>
            <a:ext cx="1857097" cy="1814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1241" y="4622576"/>
            <a:ext cx="47674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• water crosses the CM through </a:t>
            </a:r>
            <a:r>
              <a:rPr lang="en-US" sz="2400" dirty="0" smtClean="0"/>
              <a:t>protein channels called </a:t>
            </a:r>
            <a:r>
              <a:rPr lang="en-US" sz="2400" b="1" dirty="0" err="1" smtClean="0"/>
              <a:t>aquaporins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552" y="1582103"/>
            <a:ext cx="279506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        partial positive charge</a:t>
            </a:r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partial negative charge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</TotalTime>
  <Words>576</Words>
  <Application>Microsoft Macintosh PowerPoint</Application>
  <PresentationFormat>On-screen Show (4:3)</PresentationFormat>
  <Paragraphs>142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Marybeth Fenton</dc:creator>
  <cp:lastModifiedBy>Marybeth Fenton</cp:lastModifiedBy>
  <cp:revision>147</cp:revision>
  <dcterms:created xsi:type="dcterms:W3CDTF">2014-05-21T23:25:31Z</dcterms:created>
  <dcterms:modified xsi:type="dcterms:W3CDTF">2018-04-25T21:33:05Z</dcterms:modified>
</cp:coreProperties>
</file>