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16"/>
  </p:notesMasterIdLst>
  <p:sldIdLst>
    <p:sldId id="256" r:id="rId2"/>
    <p:sldId id="272" r:id="rId3"/>
    <p:sldId id="296" r:id="rId4"/>
    <p:sldId id="301" r:id="rId5"/>
    <p:sldId id="302" r:id="rId6"/>
    <p:sldId id="298" r:id="rId7"/>
    <p:sldId id="304" r:id="rId8"/>
    <p:sldId id="326" r:id="rId9"/>
    <p:sldId id="325" r:id="rId10"/>
    <p:sldId id="280" r:id="rId11"/>
    <p:sldId id="307" r:id="rId12"/>
    <p:sldId id="308" r:id="rId13"/>
    <p:sldId id="322" r:id="rId14"/>
    <p:sldId id="262"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67" autoAdjust="0"/>
  </p:normalViewPr>
  <p:slideViewPr>
    <p:cSldViewPr snapToGrid="0" snapToObjects="1">
      <p:cViewPr>
        <p:scale>
          <a:sx n="100" d="100"/>
          <a:sy n="100" d="100"/>
        </p:scale>
        <p:origin x="-1144" y="-1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6B73925-28A6-054F-8174-857CB33FE02C}" type="datetimeFigureOut">
              <a:rPr lang="en-US" smtClean="0"/>
              <a:pPr/>
              <a:t>11/6/19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47B0962-BC25-9643-97CB-547108E85524}" type="slidenum">
              <a:rPr lang="en-US" smtClean="0"/>
              <a:pPr/>
              <a:t>‹#›</a:t>
            </a:fld>
            <a:endParaRPr lang="en-US"/>
          </a:p>
        </p:txBody>
      </p:sp>
    </p:spTree>
    <p:extLst>
      <p:ext uri="{BB962C8B-B14F-4D97-AF65-F5344CB8AC3E}">
        <p14:creationId xmlns:p14="http://schemas.microsoft.com/office/powerpoint/2010/main" val="3119673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Mercury_(planet)" TargetMode="External"/><Relationship Id="rId4" Type="http://schemas.openxmlformats.org/officeDocument/2006/relationships/hyperlink" Target="http://en.wikipedia.org/wiki/Venus" TargetMode="External"/><Relationship Id="rId5" Type="http://schemas.openxmlformats.org/officeDocument/2006/relationships/hyperlink" Target="http://en.wikipedia.org/wiki/Jupiter" TargetMode="External"/><Relationship Id="rId6" Type="http://schemas.openxmlformats.org/officeDocument/2006/relationships/hyperlink" Target="http://en.wikipedia.org/wiki/Solar_System"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Mercury_(planet)" TargetMode="External"/><Relationship Id="rId4" Type="http://schemas.openxmlformats.org/officeDocument/2006/relationships/hyperlink" Target="http://en.wikipedia.org/wiki/Venus" TargetMode="External"/><Relationship Id="rId5" Type="http://schemas.openxmlformats.org/officeDocument/2006/relationships/hyperlink" Target="http://en.wikipedia.org/wiki/Jupiter" TargetMode="External"/><Relationship Id="rId6" Type="http://schemas.openxmlformats.org/officeDocument/2006/relationships/hyperlink" Target="http://en.wikipedia.org/wiki/Solar_System"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Classical_mechanics" TargetMode="External"/><Relationship Id="rId4" Type="http://schemas.openxmlformats.org/officeDocument/2006/relationships/hyperlink" Target="http://en.wikipedia.org/wiki/Theory_of_relativity" TargetMode="External"/><Relationship Id="rId5" Type="http://schemas.openxmlformats.org/officeDocument/2006/relationships/hyperlink" Target="http://en.wikipedia.org/wiki/Velocity" TargetMode="External"/><Relationship Id="rId6" Type="http://schemas.openxmlformats.org/officeDocument/2006/relationships/hyperlink" Target="http://en.wikipedia.org/wiki/Gravitational_fields" TargetMode="External"/><Relationship Id="rId7" Type="http://schemas.openxmlformats.org/officeDocument/2006/relationships/hyperlink" Target="http://en.wikipedia.org/wiki/Frame_of_reference" TargetMode="External"/><Relationship Id="rId8" Type="http://schemas.openxmlformats.org/officeDocument/2006/relationships/hyperlink" Target="http://en.wikipedia.org/wiki/Time_dilation" TargetMode="External"/><Relationship Id="rId9" Type="http://schemas.openxmlformats.org/officeDocument/2006/relationships/hyperlink" Target="http://en.wikipedia.org/wiki/Special_relativity"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Arthur_Stanley_Eddington" TargetMode="External"/><Relationship Id="rId4" Type="http://schemas.openxmlformats.org/officeDocument/2006/relationships/hyperlink" Target="http://en.wikipedia.org/wiki/Solar_eclipse_of_29_May_1919" TargetMode="External"/><Relationship Id="rId5" Type="http://schemas.openxmlformats.org/officeDocument/2006/relationships/hyperlink" Target="http://en.wikipedia.org/wiki/Binary_pulsar" TargetMode="External"/><Relationship Id="rId6" Type="http://schemas.openxmlformats.org/officeDocument/2006/relationships/hyperlink" Target="http://en.wikipedia.org/wiki/GPS" TargetMode="External"/><Relationship Id="rId7" Type="http://schemas.openxmlformats.org/officeDocument/2006/relationships/hyperlink" Target="http://www.livescience.com/13129-physics-string-theory.html"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Arthur_Stanley_Eddington" TargetMode="External"/><Relationship Id="rId4" Type="http://schemas.openxmlformats.org/officeDocument/2006/relationships/hyperlink" Target="http://en.wikipedia.org/wiki/Solar_eclipse_of_29_May_1919" TargetMode="External"/><Relationship Id="rId5" Type="http://schemas.openxmlformats.org/officeDocument/2006/relationships/hyperlink" Target="http://en.wikipedia.org/wiki/Binary_pulsar" TargetMode="External"/><Relationship Id="rId6" Type="http://schemas.openxmlformats.org/officeDocument/2006/relationships/hyperlink" Target="http://en.wikipedia.org/wiki/GPS" TargetMode="External"/><Relationship Id="rId7" Type="http://schemas.openxmlformats.org/officeDocument/2006/relationships/hyperlink" Target="http://www.livescience.com/13129-physics-string-theory.html"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B0962-BC25-9643-97CB-547108E85524}" type="slidenum">
              <a:rPr lang="en-US" smtClean="0"/>
              <a:pPr/>
              <a:t>2</a:t>
            </a:fld>
            <a:endParaRPr lang="en-US"/>
          </a:p>
        </p:txBody>
      </p:sp>
    </p:spTree>
    <p:extLst>
      <p:ext uri="{BB962C8B-B14F-4D97-AF65-F5344CB8AC3E}">
        <p14:creationId xmlns:p14="http://schemas.microsoft.com/office/powerpoint/2010/main" val="187900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7B0962-BC25-9643-97CB-547108E85524}"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tooltip="Mercury (planet)"/>
              </a:rPr>
              <a:t>Mercury's</a:t>
            </a:r>
            <a:r>
              <a:rPr lang="en-US" dirty="0" smtClean="0"/>
              <a:t> orbital longitude and latitude, as perturbed by </a:t>
            </a:r>
            <a:r>
              <a:rPr lang="en-US" dirty="0" smtClean="0">
                <a:hlinkClick r:id="rId4" tooltip="Venus"/>
              </a:rPr>
              <a:t>Venus</a:t>
            </a:r>
            <a:r>
              <a:rPr lang="en-US" dirty="0" smtClean="0"/>
              <a:t>, </a:t>
            </a:r>
            <a:r>
              <a:rPr lang="en-US" dirty="0" smtClean="0">
                <a:hlinkClick r:id="rId5" tooltip="Jupiter"/>
              </a:rPr>
              <a:t>Jupiter</a:t>
            </a:r>
            <a:r>
              <a:rPr lang="en-US" dirty="0" smtClean="0"/>
              <a:t> and all of the planets of the </a:t>
            </a:r>
            <a:r>
              <a:rPr lang="en-US" dirty="0" smtClean="0">
                <a:hlinkClick r:id="rId6" tooltip="Solar System"/>
              </a:rPr>
              <a:t>Solar System</a:t>
            </a:r>
            <a:r>
              <a:rPr lang="en-US" dirty="0" smtClean="0"/>
              <a:t>, at intervals of 2.5 days. Mercury would remain centered on the crosshairs if there were no perturbations.</a:t>
            </a:r>
            <a:endParaRPr lang="en-US" dirty="0"/>
          </a:p>
        </p:txBody>
      </p:sp>
      <p:sp>
        <p:nvSpPr>
          <p:cNvPr id="4" name="Slide Number Placeholder 3"/>
          <p:cNvSpPr>
            <a:spLocks noGrp="1"/>
          </p:cNvSpPr>
          <p:nvPr>
            <p:ph type="sldNum" sz="quarter" idx="10"/>
          </p:nvPr>
        </p:nvSpPr>
        <p:spPr/>
        <p:txBody>
          <a:bodyPr/>
          <a:lstStyle/>
          <a:p>
            <a:fld id="{547B0962-BC25-9643-97CB-547108E85524}"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tooltip="Mercury (planet)"/>
              </a:rPr>
              <a:t>Mercury's</a:t>
            </a:r>
            <a:r>
              <a:rPr lang="en-US" dirty="0" smtClean="0"/>
              <a:t> orbital longitude and latitude, as perturbed by </a:t>
            </a:r>
            <a:r>
              <a:rPr lang="en-US" dirty="0" smtClean="0">
                <a:hlinkClick r:id="rId4" tooltip="Venus"/>
              </a:rPr>
              <a:t>Venus</a:t>
            </a:r>
            <a:r>
              <a:rPr lang="en-US" dirty="0" smtClean="0"/>
              <a:t>, </a:t>
            </a:r>
            <a:r>
              <a:rPr lang="en-US" dirty="0" smtClean="0">
                <a:hlinkClick r:id="rId5" tooltip="Jupiter"/>
              </a:rPr>
              <a:t>Jupiter</a:t>
            </a:r>
            <a:r>
              <a:rPr lang="en-US" dirty="0" smtClean="0"/>
              <a:t> and all of the planets of the </a:t>
            </a:r>
            <a:r>
              <a:rPr lang="en-US" dirty="0" smtClean="0">
                <a:hlinkClick r:id="rId6" tooltip="Solar System"/>
              </a:rPr>
              <a:t>Solar System</a:t>
            </a:r>
            <a:r>
              <a:rPr lang="en-US" dirty="0" smtClean="0"/>
              <a:t>, at intervals of 2.5 days. Mercury would remain centered on the crosshairs if there were no perturbations.</a:t>
            </a:r>
            <a:endParaRPr lang="en-US" dirty="0"/>
          </a:p>
        </p:txBody>
      </p:sp>
      <p:sp>
        <p:nvSpPr>
          <p:cNvPr id="4" name="Slide Number Placeholder 3"/>
          <p:cNvSpPr>
            <a:spLocks noGrp="1"/>
          </p:cNvSpPr>
          <p:nvPr>
            <p:ph type="sldNum" sz="quarter" idx="10"/>
          </p:nvPr>
        </p:nvSpPr>
        <p:spPr/>
        <p:txBody>
          <a:bodyPr/>
          <a:lstStyle/>
          <a:p>
            <a:fld id="{547B0962-BC25-9643-97CB-547108E85524}"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 </a:t>
            </a:r>
            <a:r>
              <a:rPr lang="en-US" dirty="0" err="1" smtClean="0"/>
              <a:t>relativieyt</a:t>
            </a:r>
            <a:r>
              <a:rPr lang="en-US" dirty="0" smtClean="0"/>
              <a:t> brings</a:t>
            </a:r>
            <a:r>
              <a:rPr lang="en-US" baseline="0" dirty="0" smtClean="0"/>
              <a:t> together special relativity, </a:t>
            </a:r>
            <a:r>
              <a:rPr lang="en-US" baseline="0" dirty="0" err="1" smtClean="0"/>
              <a:t>newtonian</a:t>
            </a:r>
            <a:r>
              <a:rPr lang="en-US" baseline="0" dirty="0" smtClean="0"/>
              <a:t> motion, and </a:t>
            </a:r>
            <a:endParaRPr lang="en-US" dirty="0"/>
          </a:p>
        </p:txBody>
      </p:sp>
      <p:sp>
        <p:nvSpPr>
          <p:cNvPr id="4" name="Slide Number Placeholder 3"/>
          <p:cNvSpPr>
            <a:spLocks noGrp="1"/>
          </p:cNvSpPr>
          <p:nvPr>
            <p:ph type="sldNum" sz="quarter" idx="10"/>
          </p:nvPr>
        </p:nvSpPr>
        <p:spPr/>
        <p:txBody>
          <a:bodyPr/>
          <a:lstStyle/>
          <a:p>
            <a:fld id="{547B0962-BC25-9643-97CB-547108E85524}"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kern="1200" dirty="0" smtClean="0">
                <a:solidFill>
                  <a:srgbClr val="000000"/>
                </a:solidFill>
                <a:latin typeface="+mn-lt"/>
                <a:ea typeface="+mn-ea"/>
                <a:cs typeface="+mn-cs"/>
              </a:rPr>
              <a:t>In non-relativistic </a:t>
            </a:r>
            <a:r>
              <a:rPr lang="en-US" sz="1200" u="none" kern="1200" dirty="0" smtClean="0">
                <a:solidFill>
                  <a:srgbClr val="000000"/>
                </a:solidFill>
                <a:latin typeface="+mn-lt"/>
                <a:ea typeface="+mn-ea"/>
                <a:cs typeface="+mn-cs"/>
                <a:hlinkClick r:id="rId3"/>
              </a:rPr>
              <a:t>classical mechanics, the use of Euclidean space instead of spacetime is appropriate, as time is treated as universal and constant, being independent of the state of motion of an observer. In </a:t>
            </a:r>
            <a:r>
              <a:rPr lang="en-US" sz="1200" u="none" kern="1200" dirty="0" smtClean="0">
                <a:solidFill>
                  <a:srgbClr val="000000"/>
                </a:solidFill>
                <a:latin typeface="+mn-lt"/>
                <a:ea typeface="+mn-ea"/>
                <a:cs typeface="+mn-cs"/>
                <a:hlinkClick r:id="rId4"/>
              </a:rPr>
              <a:t>relativistic contexts, time cannot be separated from the three dimensions of space, because the observed rate at which time passes for an object depends on the object's </a:t>
            </a:r>
            <a:r>
              <a:rPr lang="en-US" sz="1200" u="none" kern="1200" dirty="0" smtClean="0">
                <a:solidFill>
                  <a:srgbClr val="000000"/>
                </a:solidFill>
                <a:latin typeface="+mn-lt"/>
                <a:ea typeface="+mn-ea"/>
                <a:cs typeface="+mn-cs"/>
                <a:hlinkClick r:id="rId5"/>
              </a:rPr>
              <a:t>velocity relative to the observer and also on the strength of </a:t>
            </a:r>
            <a:r>
              <a:rPr lang="en-US" sz="1200" u="none" kern="1200" dirty="0" smtClean="0">
                <a:solidFill>
                  <a:srgbClr val="000000"/>
                </a:solidFill>
                <a:latin typeface="+mn-lt"/>
                <a:ea typeface="+mn-ea"/>
                <a:cs typeface="+mn-cs"/>
                <a:hlinkClick r:id="rId6"/>
              </a:rPr>
              <a:t>gravitational fields, which can slow the passage of time.</a:t>
            </a:r>
            <a:endParaRPr lang="en-US" sz="1200" u="none" kern="1200" dirty="0" smtClean="0">
              <a:solidFill>
                <a:srgbClr val="000000"/>
              </a:solidFill>
              <a:latin typeface="+mn-lt"/>
              <a:ea typeface="+mn-ea"/>
              <a:cs typeface="+mn-cs"/>
            </a:endParaRPr>
          </a:p>
          <a:p>
            <a:endParaRPr lang="en-US" sz="1200" u="none" kern="1200" dirty="0" smtClean="0">
              <a:solidFill>
                <a:srgbClr val="000000"/>
              </a:solidFill>
              <a:latin typeface="+mn-lt"/>
              <a:ea typeface="+mn-ea"/>
              <a:cs typeface="+mn-cs"/>
            </a:endParaRPr>
          </a:p>
          <a:p>
            <a:r>
              <a:rPr lang="en-US" sz="1200" u="none" kern="1200" dirty="0" smtClean="0">
                <a:solidFill>
                  <a:srgbClr val="000000"/>
                </a:solidFill>
                <a:latin typeface="+mn-lt"/>
                <a:ea typeface="+mn-ea"/>
                <a:cs typeface="+mn-cs"/>
              </a:rPr>
              <a:t>Until the beginning of the 20th century, time was believed to be independent of motion, progressing at a fixed rate in all </a:t>
            </a:r>
            <a:r>
              <a:rPr lang="en-US" sz="1200" u="none" kern="1200" dirty="0" smtClean="0">
                <a:solidFill>
                  <a:srgbClr val="000000"/>
                </a:solidFill>
                <a:latin typeface="+mn-lt"/>
                <a:ea typeface="+mn-ea"/>
                <a:cs typeface="+mn-cs"/>
                <a:hlinkClick r:id="rId7"/>
              </a:rPr>
              <a:t>reference frames; however, later experiments revealed that time slows at higher speeds of the reference frame relative to another reference frame. Such slowing, called </a:t>
            </a:r>
            <a:r>
              <a:rPr lang="en-US" sz="1200" u="none" kern="1200" dirty="0" smtClean="0">
                <a:solidFill>
                  <a:srgbClr val="000000"/>
                </a:solidFill>
                <a:latin typeface="+mn-lt"/>
                <a:ea typeface="+mn-ea"/>
                <a:cs typeface="+mn-cs"/>
                <a:hlinkClick r:id="rId8"/>
              </a:rPr>
              <a:t>time dilation, is explained in </a:t>
            </a:r>
            <a:r>
              <a:rPr lang="en-US" sz="1200" u="none" kern="1200" dirty="0" smtClean="0">
                <a:solidFill>
                  <a:srgbClr val="000000"/>
                </a:solidFill>
                <a:latin typeface="+mn-lt"/>
                <a:ea typeface="+mn-ea"/>
                <a:cs typeface="+mn-cs"/>
                <a:hlinkClick r:id="rId9"/>
              </a:rPr>
              <a:t>special relativity theory.</a:t>
            </a:r>
            <a:endParaRPr lang="en-US" sz="1200" u="none" kern="1200" dirty="0" smtClean="0">
              <a:solidFill>
                <a:srgbClr val="000000"/>
              </a:solidFill>
              <a:latin typeface="+mn-lt"/>
              <a:ea typeface="+mn-ea"/>
              <a:cs typeface="+mn-cs"/>
            </a:endParaRPr>
          </a:p>
          <a:p>
            <a:endParaRPr lang="en-US" sz="1200" kern="1200" dirty="0" smtClean="0">
              <a:solidFill>
                <a:schemeClr val="tx1"/>
              </a:solidFill>
              <a:latin typeface="+mn-lt"/>
              <a:ea typeface="+mn-ea"/>
              <a:cs typeface="+mn-cs"/>
            </a:endParaRPr>
          </a:p>
          <a:p>
            <a:r>
              <a:rPr lang="en-US" dirty="0" smtClean="0"/>
              <a:t>General </a:t>
            </a:r>
            <a:r>
              <a:rPr lang="en-US" dirty="0" err="1" smtClean="0"/>
              <a:t>relativieyt</a:t>
            </a:r>
            <a:r>
              <a:rPr lang="en-US" dirty="0" smtClean="0"/>
              <a:t> brings</a:t>
            </a:r>
            <a:r>
              <a:rPr lang="en-US" baseline="0" dirty="0" smtClean="0"/>
              <a:t> together special relativity, </a:t>
            </a:r>
            <a:r>
              <a:rPr lang="en-US" baseline="0" dirty="0" err="1" smtClean="0"/>
              <a:t>newtonian</a:t>
            </a:r>
            <a:r>
              <a:rPr lang="en-US" baseline="0" dirty="0" smtClean="0"/>
              <a:t> motion, and </a:t>
            </a:r>
            <a:r>
              <a:rPr lang="en-US" baseline="0" dirty="0" err="1" smtClean="0"/>
              <a:t>spacetime</a:t>
            </a:r>
            <a:endParaRPr lang="en-US" dirty="0"/>
          </a:p>
        </p:txBody>
      </p:sp>
      <p:sp>
        <p:nvSpPr>
          <p:cNvPr id="4" name="Slide Number Placeholder 3"/>
          <p:cNvSpPr>
            <a:spLocks noGrp="1"/>
          </p:cNvSpPr>
          <p:nvPr>
            <p:ph type="sldNum" sz="quarter" idx="10"/>
          </p:nvPr>
        </p:nvSpPr>
        <p:spPr/>
        <p:txBody>
          <a:bodyPr/>
          <a:lstStyle/>
          <a:p>
            <a:fld id="{547B0962-BC25-9643-97CB-547108E85524}"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99EEA8-ACD3-C443-A6FF-C654E059A189}" type="slidenum">
              <a:rPr lang="en-US"/>
              <a:pPr/>
              <a:t>12</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The perihelion precession of Mercury was the first evidence that general relativity is correct. Sir </a:t>
            </a:r>
            <a:r>
              <a:rPr lang="en-US" sz="1200" kern="1200" dirty="0" smtClean="0">
                <a:solidFill>
                  <a:schemeClr val="tx1"/>
                </a:solidFill>
                <a:latin typeface="+mn-lt"/>
                <a:ea typeface="+mn-ea"/>
                <a:cs typeface="+mn-cs"/>
                <a:hlinkClick r:id="rId3"/>
              </a:rPr>
              <a:t>Arthur Stanley Eddington's 1919 expedition in which he confirmed Einstein's prediction for the deflection of light by the Sun during the total </a:t>
            </a:r>
            <a:r>
              <a:rPr lang="en-US" sz="1200" kern="1200" dirty="0" smtClean="0">
                <a:solidFill>
                  <a:schemeClr val="tx1"/>
                </a:solidFill>
                <a:latin typeface="+mn-lt"/>
                <a:ea typeface="+mn-ea"/>
                <a:cs typeface="+mn-cs"/>
                <a:hlinkClick r:id="rId4"/>
              </a:rPr>
              <a:t>solar eclipse of 29 May 1919 helped to cement the status of general relativity as a likely true theory. Since then many observations have confirmed the correctness of general relativity. These include studies of </a:t>
            </a:r>
            <a:r>
              <a:rPr lang="en-US" sz="1200" kern="1200" dirty="0" smtClean="0">
                <a:solidFill>
                  <a:schemeClr val="tx1"/>
                </a:solidFill>
                <a:latin typeface="+mn-lt"/>
                <a:ea typeface="+mn-ea"/>
                <a:cs typeface="+mn-cs"/>
                <a:hlinkClick r:id="rId5"/>
              </a:rPr>
              <a:t>binary pulsars, observations of radio signals passing the limb of the Sun, and even the </a:t>
            </a:r>
            <a:r>
              <a:rPr lang="en-US" sz="1200" kern="1200" dirty="0" smtClean="0">
                <a:solidFill>
                  <a:schemeClr val="tx1"/>
                </a:solidFill>
                <a:latin typeface="+mn-lt"/>
                <a:ea typeface="+mn-ea"/>
                <a:cs typeface="+mn-cs"/>
                <a:hlinkClick r:id="rId6"/>
              </a:rPr>
              <a:t>GPS system.</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Both Newton's old theory of gravity, and Einstein's new one predicted that light does not necessarily travel in straight lines, but can be deflected when it passes something as heavy as the sun. However, Einstein predicted that it bent </a:t>
            </a:r>
            <a:r>
              <a:rPr lang="en-US" sz="1200" i="1" kern="1200" dirty="0" smtClean="0">
                <a:solidFill>
                  <a:schemeClr val="tx1"/>
                </a:solidFill>
                <a:latin typeface="+mn-lt"/>
                <a:ea typeface="+mn-ea"/>
                <a:cs typeface="+mn-cs"/>
              </a:rPr>
              <a:t>more</a:t>
            </a:r>
            <a:r>
              <a:rPr lang="en-US" sz="1200" i="0" kern="1200" dirty="0" smtClean="0">
                <a:solidFill>
                  <a:schemeClr val="tx1"/>
                </a:solidFill>
                <a:latin typeface="+mn-lt"/>
                <a:ea typeface="+mn-ea"/>
                <a:cs typeface="+mn-cs"/>
              </a:rPr>
              <a:t>: enough for the apparent positions of stars behind the sun to detectably shift, compared to their known, true positions.</a:t>
            </a:r>
          </a:p>
          <a:p>
            <a:endParaRPr lang="en-US" sz="1200" i="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astronomers refer to lensing, they are talking about an effect called </a:t>
            </a:r>
            <a:r>
              <a:rPr lang="en-US" sz="1200" b="1" kern="1200" dirty="0" smtClean="0">
                <a:solidFill>
                  <a:schemeClr val="tx1"/>
                </a:solidFill>
                <a:latin typeface="+mn-lt"/>
                <a:ea typeface="+mn-ea"/>
                <a:cs typeface="+mn-cs"/>
              </a:rPr>
              <a:t>gravitational lensing</a:t>
            </a:r>
            <a:r>
              <a:rPr lang="en-US" sz="1200" b="0" kern="1200" dirty="0" smtClean="0">
                <a:solidFill>
                  <a:schemeClr val="tx1"/>
                </a:solidFill>
                <a:latin typeface="+mn-lt"/>
                <a:ea typeface="+mn-ea"/>
                <a:cs typeface="+mn-cs"/>
              </a:rPr>
              <a:t>. Normal lenses such as the ones in a magnifying glass or a pair of spectacles work by bending light rays that pass through them in a process known as refraction, in order to focus the light somewhere (such as in your eye).</a:t>
            </a:r>
          </a:p>
          <a:p>
            <a:r>
              <a:rPr lang="en-US" sz="1200" b="0" kern="1200" dirty="0" smtClean="0">
                <a:solidFill>
                  <a:schemeClr val="tx1"/>
                </a:solidFill>
                <a:latin typeface="+mn-lt"/>
                <a:ea typeface="+mn-ea"/>
                <a:cs typeface="+mn-cs"/>
              </a:rPr>
              <a:t>Gravitational lensing works in an analogous way and is an effect of Einstein's theory of general relativity – simply put, </a:t>
            </a:r>
            <a:r>
              <a:rPr lang="en-US" sz="1200" b="1" kern="1200" dirty="0" smtClean="0">
                <a:solidFill>
                  <a:schemeClr val="tx1"/>
                </a:solidFill>
                <a:latin typeface="+mn-lt"/>
                <a:ea typeface="+mn-ea"/>
                <a:cs typeface="+mn-cs"/>
              </a:rPr>
              <a:t>mass bends light</a:t>
            </a:r>
            <a:r>
              <a:rPr lang="en-US" sz="1200" b="0" kern="1200" dirty="0" smtClean="0">
                <a:solidFill>
                  <a:schemeClr val="tx1"/>
                </a:solidFill>
                <a:latin typeface="+mn-lt"/>
                <a:ea typeface="+mn-ea"/>
                <a:cs typeface="+mn-cs"/>
              </a:rPr>
              <a:t>. The gravitational field of a massive object will extend far into space, and cause light rays passing close to that object (and thus through its gravitational field) to be bent and refocused somewhere else. The more massive the object, the stronger its gravitational field and hence the greater the bending of light rays - just like using denser materials to make optical lenses results in a greater amount of refraction.</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new findings come from a study of light from hundreds of thousands of distant galaxies. </a:t>
            </a:r>
            <a:r>
              <a:rPr lang="en-US" sz="1200" kern="1200" dirty="0" smtClean="0">
                <a:solidFill>
                  <a:schemeClr val="tx1"/>
                </a:solidFill>
                <a:latin typeface="+mn-lt"/>
                <a:ea typeface="+mn-ea"/>
                <a:cs typeface="+mn-cs"/>
                <a:hlinkClick r:id="rId7"/>
              </a:rPr>
              <a:t>General relativity predicts that the wavelength of this light will be shifted by a small amount due to the galaxies' mass, in an effect called gravitational redshift.</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99EEA8-ACD3-C443-A6FF-C654E059A189}" type="slidenum">
              <a:rPr lang="en-US"/>
              <a:pPr/>
              <a:t>13</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The perihelion precession of Mercury was the first evidence that general relativity is correct. Sir </a:t>
            </a:r>
            <a:r>
              <a:rPr lang="en-US" sz="1200" kern="1200" dirty="0" smtClean="0">
                <a:solidFill>
                  <a:schemeClr val="tx1"/>
                </a:solidFill>
                <a:latin typeface="+mn-lt"/>
                <a:ea typeface="+mn-ea"/>
                <a:cs typeface="+mn-cs"/>
                <a:hlinkClick r:id="rId3"/>
              </a:rPr>
              <a:t>Arthur Stanley Eddington's 1919 expedition in which he confirmed Einstein's prediction for the deflection of light by the Sun during the total </a:t>
            </a:r>
            <a:r>
              <a:rPr lang="en-US" sz="1200" kern="1200" dirty="0" smtClean="0">
                <a:solidFill>
                  <a:schemeClr val="tx1"/>
                </a:solidFill>
                <a:latin typeface="+mn-lt"/>
                <a:ea typeface="+mn-ea"/>
                <a:cs typeface="+mn-cs"/>
                <a:hlinkClick r:id="rId4"/>
              </a:rPr>
              <a:t>solar eclipse of 29 May 1919 helped to cement the status of general relativity as a likely true theory. Since then many observations have confirmed the correctness of general relativity. These include studies of </a:t>
            </a:r>
            <a:r>
              <a:rPr lang="en-US" sz="1200" kern="1200" dirty="0" smtClean="0">
                <a:solidFill>
                  <a:schemeClr val="tx1"/>
                </a:solidFill>
                <a:latin typeface="+mn-lt"/>
                <a:ea typeface="+mn-ea"/>
                <a:cs typeface="+mn-cs"/>
                <a:hlinkClick r:id="rId5"/>
              </a:rPr>
              <a:t>binary pulsars, observations of radio signals passing the limb of the Sun, and even the </a:t>
            </a:r>
            <a:r>
              <a:rPr lang="en-US" sz="1200" kern="1200" dirty="0" smtClean="0">
                <a:solidFill>
                  <a:schemeClr val="tx1"/>
                </a:solidFill>
                <a:latin typeface="+mn-lt"/>
                <a:ea typeface="+mn-ea"/>
                <a:cs typeface="+mn-cs"/>
                <a:hlinkClick r:id="rId6"/>
              </a:rPr>
              <a:t>GPS system.</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Both Newton's old theory of gravity, and Einstein's new one predicted that light does not necessarily travel in straight lines, but can be deflected when it passes something as heavy as the sun. However, Einstein predicted that it bent </a:t>
            </a:r>
            <a:r>
              <a:rPr lang="en-US" sz="1200" i="1" kern="1200" dirty="0" smtClean="0">
                <a:solidFill>
                  <a:schemeClr val="tx1"/>
                </a:solidFill>
                <a:latin typeface="+mn-lt"/>
                <a:ea typeface="+mn-ea"/>
                <a:cs typeface="+mn-cs"/>
              </a:rPr>
              <a:t>more</a:t>
            </a:r>
            <a:r>
              <a:rPr lang="en-US" sz="1200" i="0" kern="1200" dirty="0" smtClean="0">
                <a:solidFill>
                  <a:schemeClr val="tx1"/>
                </a:solidFill>
                <a:latin typeface="+mn-lt"/>
                <a:ea typeface="+mn-ea"/>
                <a:cs typeface="+mn-cs"/>
              </a:rPr>
              <a:t>: enough for the apparent positions of stars behind the sun to detectably shift, compared to their known, true positions.</a:t>
            </a:r>
          </a:p>
          <a:p>
            <a:endParaRPr lang="en-US" sz="1200" i="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astronomers refer to lensing, they are talking about an effect called </a:t>
            </a:r>
            <a:r>
              <a:rPr lang="en-US" sz="1200" b="1" kern="1200" dirty="0" smtClean="0">
                <a:solidFill>
                  <a:schemeClr val="tx1"/>
                </a:solidFill>
                <a:latin typeface="+mn-lt"/>
                <a:ea typeface="+mn-ea"/>
                <a:cs typeface="+mn-cs"/>
              </a:rPr>
              <a:t>gravitational lensing</a:t>
            </a:r>
            <a:r>
              <a:rPr lang="en-US" sz="1200" b="0" kern="1200" dirty="0" smtClean="0">
                <a:solidFill>
                  <a:schemeClr val="tx1"/>
                </a:solidFill>
                <a:latin typeface="+mn-lt"/>
                <a:ea typeface="+mn-ea"/>
                <a:cs typeface="+mn-cs"/>
              </a:rPr>
              <a:t>. Normal lenses such as the ones in a magnifying glass or a pair of spectacles work by bending light rays that pass through them in a process known as refraction, in order to focus the light somewhere (such as in your eye).</a:t>
            </a:r>
          </a:p>
          <a:p>
            <a:r>
              <a:rPr lang="en-US" sz="1200" b="0" kern="1200" dirty="0" smtClean="0">
                <a:solidFill>
                  <a:schemeClr val="tx1"/>
                </a:solidFill>
                <a:latin typeface="+mn-lt"/>
                <a:ea typeface="+mn-ea"/>
                <a:cs typeface="+mn-cs"/>
              </a:rPr>
              <a:t>Gravitational lensing works in an analogous way and is an effect of Einstein's theory of general relativity – simply put, </a:t>
            </a:r>
            <a:r>
              <a:rPr lang="en-US" sz="1200" b="1" kern="1200" dirty="0" smtClean="0">
                <a:solidFill>
                  <a:schemeClr val="tx1"/>
                </a:solidFill>
                <a:latin typeface="+mn-lt"/>
                <a:ea typeface="+mn-ea"/>
                <a:cs typeface="+mn-cs"/>
              </a:rPr>
              <a:t>mass bends light</a:t>
            </a:r>
            <a:r>
              <a:rPr lang="en-US" sz="1200" b="0" kern="1200" dirty="0" smtClean="0">
                <a:solidFill>
                  <a:schemeClr val="tx1"/>
                </a:solidFill>
                <a:latin typeface="+mn-lt"/>
                <a:ea typeface="+mn-ea"/>
                <a:cs typeface="+mn-cs"/>
              </a:rPr>
              <a:t>. The gravitational field of a massive object will extend far into space, and cause light rays passing close to that object (and thus through its gravitational field) to be bent and refocused somewhere else. The more massive the object, the stronger its gravitational field and hence the greater the bending of light rays - just like using denser materials to make optical lenses results in a greater amount of refraction.</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new findings come from a study of light from hundreds of thousands of distant galaxies. </a:t>
            </a:r>
            <a:r>
              <a:rPr lang="en-US" sz="1200" kern="1200" dirty="0" smtClean="0">
                <a:solidFill>
                  <a:schemeClr val="tx1"/>
                </a:solidFill>
                <a:latin typeface="+mn-lt"/>
                <a:ea typeface="+mn-ea"/>
                <a:cs typeface="+mn-cs"/>
                <a:hlinkClick r:id="rId7"/>
              </a:rPr>
              <a:t>General relativity predicts that the wavelength of this light will be shifted by a small amount due to the galaxies' mass, in an effect called gravitational redshift.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494949"/>
                </a:solidFill>
              </a:rPr>
              <a:t>(as recent as 9/17)</a:t>
            </a:r>
            <a:endParaRPr lang="en-US"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bending light rays that pass through them in a process known as refraction, in order to focus the light somewhere (such as in your eye).</a:t>
            </a:r>
          </a:p>
          <a:p>
            <a:endParaRPr lang="en-US" sz="1200" b="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Any object with mass warps the space-time around it, in much the same way as a heavy object deforms a stretched elastic sheet, explained study leader </a:t>
            </a:r>
            <a:r>
              <a:rPr lang="en-US" sz="1200" kern="1200" dirty="0" err="1" smtClean="0">
                <a:solidFill>
                  <a:schemeClr val="tx1"/>
                </a:solidFill>
                <a:latin typeface="+mn-lt"/>
                <a:ea typeface="+mn-ea"/>
                <a:cs typeface="+mn-cs"/>
              </a:rPr>
              <a:t>Ignazio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Ciufolini</a:t>
            </a:r>
            <a:r>
              <a:rPr lang="en-US" sz="1200" kern="1200" dirty="0" smtClean="0">
                <a:solidFill>
                  <a:schemeClr val="tx1"/>
                </a:solidFill>
                <a:latin typeface="+mn-lt"/>
                <a:ea typeface="+mn-ea"/>
                <a:cs typeface="+mn-cs"/>
              </a:rPr>
              <a:t> of the </a:t>
            </a:r>
            <a:r>
              <a:rPr lang="en-US" sz="1200" kern="1200" dirty="0" err="1" smtClean="0">
                <a:solidFill>
                  <a:schemeClr val="tx1"/>
                </a:solidFill>
                <a:latin typeface="+mn-lt"/>
                <a:ea typeface="+mn-ea"/>
                <a:cs typeface="+mn-cs"/>
              </a:rPr>
              <a:t>Universit</a:t>
            </a:r>
            <a:r>
              <a:rPr lang="en-US" sz="1200" kern="1200" dirty="0" smtClean="0">
                <a:solidFill>
                  <a:schemeClr val="tx1"/>
                </a:solidFill>
                <a:latin typeface="+mn-lt"/>
                <a:ea typeface="+mn-ea"/>
                <a:cs typeface="+mn-cs"/>
              </a:rPr>
              <a:t>? di Lecce in Italy.</a:t>
            </a:r>
          </a:p>
          <a:p>
            <a:r>
              <a:rPr lang="en-US" sz="1200" kern="1200" dirty="0" smtClean="0">
                <a:solidFill>
                  <a:schemeClr val="tx1"/>
                </a:solidFill>
                <a:latin typeface="+mn-lt"/>
                <a:ea typeface="+mn-ea"/>
                <a:cs typeface="+mn-cs"/>
              </a:rPr>
              <a:t>If the object spins, another distortion is introduced, "in the same way as the elastic sheet would be twisted by a spinning heavy wheel on it."</a:t>
            </a:r>
          </a:p>
          <a:p>
            <a:r>
              <a:rPr lang="en-US" sz="1200" kern="1200" dirty="0" smtClean="0">
                <a:solidFill>
                  <a:schemeClr val="tx1"/>
                </a:solidFill>
                <a:latin typeface="+mn-lt"/>
                <a:ea typeface="+mn-ea"/>
                <a:cs typeface="+mn-cs"/>
              </a:rPr>
              <a:t>If the space around Earth is being frame-dragged, then satellites ought to be caught up in the deformation, scientists reasoned. Imagine how a second object on the elastic sheet would be moved by the scrunching motion created as the sheet is deformed.</a:t>
            </a:r>
            <a:endParaRPr lang="en-US" dirty="0"/>
          </a:p>
        </p:txBody>
      </p:sp>
      <p:sp>
        <p:nvSpPr>
          <p:cNvPr id="4" name="Slide Number Placeholder 3"/>
          <p:cNvSpPr>
            <a:spLocks noGrp="1"/>
          </p:cNvSpPr>
          <p:nvPr>
            <p:ph type="sldNum" sz="quarter" idx="10"/>
          </p:nvPr>
        </p:nvSpPr>
        <p:spPr/>
        <p:txBody>
          <a:bodyPr/>
          <a:lstStyle/>
          <a:p>
            <a:fld id="{547B0962-BC25-9643-97CB-547108E85524}" type="slidenum">
              <a:rPr lang="en-US" smtClean="0"/>
              <a:pPr/>
              <a:t>14</a:t>
            </a:fld>
            <a:endParaRPr lang="en-US"/>
          </a:p>
        </p:txBody>
      </p:sp>
    </p:spTree>
    <p:extLst>
      <p:ext uri="{BB962C8B-B14F-4D97-AF65-F5344CB8AC3E}">
        <p14:creationId xmlns:p14="http://schemas.microsoft.com/office/powerpoint/2010/main" val="2696993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11/6/19</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pPr/>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11/6/19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7571816A-95F6-FE4D-86FA-F5FD0BA7711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8B77CC76-A364-F44D-B325-9BBEEC92671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56CFC8E1-6553-2149-AD40-4B91F4F6616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9A7B8-0EC4-44C9-AFEF-25E144F11C06}" type="datetime1">
              <a:rPr lang="en-US" smtClean="0"/>
              <a:pPr/>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11/6/19</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11/6/19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pPr/>
              <a:t>11/6/19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11/6/19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11/6/19</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11/6/19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3" r:id="rId13"/>
    <p:sldLayoutId id="2147483844" r:id="rId14"/>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ttps://www.youtube.com/watch?v=aRhkQTQxm4w" TargetMode="Externa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hyperlink" Target="https://www.youtube.com/watch?v=aRhkQTQxm4w"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4yyb_RNJWUM"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hyperlink" Target="https://www.space.com/25088-gravitational-waves.html" TargetMode="External"/><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hyperlink" Target="http://www.pbs.org/wgbh/nova/einstein/hotsciencetwin/" TargetMode="External"/><Relationship Id="rId4" Type="http://schemas.openxmlformats.org/officeDocument/2006/relationships/hyperlink" Target="http://www.pbs.org/wgbh/nova/time/think.html" TargetMode="External"/><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youtube.com/watch?v=p_o4aY7xkXg&amp;feature=c4-overview-vl&amp;list=PL908547EAA7E4AE74"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ed.ted.com/lessons/jon-bergmann-how-to-think-about-gravit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JW3tT0L2gpc"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hyperlink" Target="http://www.mrwaynesclass.com/teacher/Gravity/InverseSquar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ience.sbcc.edu/physics/flash/Keplers%20Laws.html" TargetMode="External"/><Relationship Id="rId4" Type="http://schemas.openxmlformats.org/officeDocument/2006/relationships/hyperlink" Target="https://www.youtube.com/watch?v=gvSUPFZp7Yo" TargetMode="External"/><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err="1" smtClean="0"/>
              <a:t>IntegratedScience</a:t>
            </a:r>
            <a:r>
              <a:rPr lang="en-US" dirty="0" smtClean="0"/>
              <a:t> c/d</a:t>
            </a:r>
            <a:endParaRPr lang="en-US" dirty="0" smtClean="0"/>
          </a:p>
          <a:p>
            <a:endParaRPr lang="en-US" dirty="0"/>
          </a:p>
        </p:txBody>
      </p:sp>
      <p:sp>
        <p:nvSpPr>
          <p:cNvPr id="3" name="Title 2"/>
          <p:cNvSpPr>
            <a:spLocks noGrp="1"/>
          </p:cNvSpPr>
          <p:nvPr>
            <p:ph type="ctrTitle"/>
          </p:nvPr>
        </p:nvSpPr>
        <p:spPr/>
        <p:txBody>
          <a:bodyPr/>
          <a:lstStyle/>
          <a:p>
            <a:r>
              <a:rPr lang="en-US" dirty="0" smtClean="0"/>
              <a:t>Universal GRAVITY</a:t>
            </a:r>
            <a:endParaRPr lang="en-US" dirty="0"/>
          </a:p>
        </p:txBody>
      </p:sp>
      <p:sp>
        <p:nvSpPr>
          <p:cNvPr id="4" name="TextBox 3"/>
          <p:cNvSpPr txBox="1"/>
          <p:nvPr/>
        </p:nvSpPr>
        <p:spPr>
          <a:xfrm>
            <a:off x="-6129362" y="2026704"/>
            <a:ext cx="8600433" cy="1200329"/>
          </a:xfrm>
          <a:prstGeom prst="rect">
            <a:avLst/>
          </a:prstGeom>
          <a:noFill/>
        </p:spPr>
        <p:txBody>
          <a:bodyPr wrap="square" rtlCol="0">
            <a:spAutoFit/>
          </a:bodyPr>
          <a:lstStyle/>
          <a:p>
            <a:r>
              <a:rPr lang="en-US" dirty="0" smtClean="0">
                <a:hlinkClick r:id="rId2"/>
              </a:rPr>
              <a:t>Misconceptions</a:t>
            </a:r>
            <a:r>
              <a:rPr lang="en-US" dirty="0" smtClean="0">
                <a:hlinkClick r:id="rId3"/>
              </a:rPr>
              <a:t>	</a:t>
            </a:r>
            <a:endParaRPr lang="en-US" dirty="0" smtClean="0"/>
          </a:p>
          <a:p>
            <a:r>
              <a:rPr lang="en-US" dirty="0" smtClean="0"/>
              <a:t>			</a:t>
            </a:r>
          </a:p>
          <a:p>
            <a:endParaRPr lang="en-US" dirty="0" smtClean="0"/>
          </a:p>
          <a:p>
            <a:endParaRPr lang="en-US" dirty="0"/>
          </a:p>
        </p:txBody>
      </p:sp>
      <p:pic>
        <p:nvPicPr>
          <p:cNvPr id="6" name="Picture 5"/>
          <p:cNvPicPr>
            <a:picLocks noChangeAspect="1"/>
          </p:cNvPicPr>
          <p:nvPr/>
        </p:nvPicPr>
        <p:blipFill>
          <a:blip r:embed="rId4"/>
          <a:stretch>
            <a:fillRect/>
          </a:stretch>
        </p:blipFill>
        <p:spPr>
          <a:xfrm>
            <a:off x="1103310" y="488185"/>
            <a:ext cx="6642151" cy="2102273"/>
          </a:xfrm>
          <a:prstGeom prst="rect">
            <a:avLst/>
          </a:prstGeom>
        </p:spPr>
      </p:pic>
    </p:spTree>
    <p:extLst>
      <p:ext uri="{BB962C8B-B14F-4D97-AF65-F5344CB8AC3E}">
        <p14:creationId xmlns:p14="http://schemas.microsoft.com/office/powerpoint/2010/main" val="18715262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a:t>
            </a:r>
            <a:r>
              <a:rPr lang="en-US" dirty="0" err="1" smtClean="0"/>
              <a:t>einstein</a:t>
            </a:r>
            <a:endParaRPr lang="en-US" dirty="0"/>
          </a:p>
        </p:txBody>
      </p:sp>
      <p:sp>
        <p:nvSpPr>
          <p:cNvPr id="3" name="Content Placeholder 2"/>
          <p:cNvSpPr>
            <a:spLocks noGrp="1"/>
          </p:cNvSpPr>
          <p:nvPr>
            <p:ph idx="1"/>
          </p:nvPr>
        </p:nvSpPr>
        <p:spPr>
          <a:xfrm>
            <a:off x="426128" y="2032000"/>
            <a:ext cx="5794060" cy="4373563"/>
          </a:xfrm>
        </p:spPr>
        <p:txBody>
          <a:bodyPr>
            <a:normAutofit/>
          </a:bodyPr>
          <a:lstStyle/>
          <a:p>
            <a:r>
              <a:rPr lang="en-US" dirty="0" smtClean="0">
                <a:solidFill>
                  <a:srgbClr val="000000"/>
                </a:solidFill>
              </a:rPr>
              <a:t>Newton explained that gravity is </a:t>
            </a:r>
            <a:r>
              <a:rPr lang="en-US" b="1" dirty="0" smtClean="0">
                <a:solidFill>
                  <a:schemeClr val="accent2"/>
                </a:solidFill>
              </a:rPr>
              <a:t>why</a:t>
            </a:r>
            <a:r>
              <a:rPr lang="en-US" dirty="0" smtClean="0"/>
              <a:t> </a:t>
            </a:r>
            <a:r>
              <a:rPr lang="en-US" dirty="0" smtClean="0">
                <a:solidFill>
                  <a:srgbClr val="000000"/>
                </a:solidFill>
              </a:rPr>
              <a:t>satellites </a:t>
            </a:r>
            <a:r>
              <a:rPr lang="en-US" sz="2000" i="1" dirty="0" smtClean="0">
                <a:solidFill>
                  <a:srgbClr val="000000"/>
                </a:solidFill>
              </a:rPr>
              <a:t>(planets, </a:t>
            </a:r>
            <a:r>
              <a:rPr lang="en-US" sz="2000" i="1" dirty="0" err="1" smtClean="0">
                <a:solidFill>
                  <a:srgbClr val="000000"/>
                </a:solidFill>
              </a:rPr>
              <a:t>etc</a:t>
            </a:r>
            <a:r>
              <a:rPr lang="en-US" sz="2000" i="1" dirty="0" smtClean="0">
                <a:solidFill>
                  <a:srgbClr val="000000"/>
                </a:solidFill>
              </a:rPr>
              <a:t>) </a:t>
            </a:r>
            <a:r>
              <a:rPr lang="en-US" dirty="0" smtClean="0">
                <a:solidFill>
                  <a:srgbClr val="000000"/>
                </a:solidFill>
              </a:rPr>
              <a:t>orbit</a:t>
            </a:r>
          </a:p>
          <a:p>
            <a:endParaRPr lang="en-US" dirty="0" smtClean="0"/>
          </a:p>
          <a:p>
            <a:r>
              <a:rPr lang="en-US" dirty="0" smtClean="0">
                <a:solidFill>
                  <a:srgbClr val="000000"/>
                </a:solidFill>
              </a:rPr>
              <a:t>Einstein’s question: </a:t>
            </a:r>
            <a:r>
              <a:rPr lang="en-US" dirty="0" smtClean="0"/>
              <a:t>'</a:t>
            </a:r>
            <a:r>
              <a:rPr lang="en-US" b="1" dirty="0" smtClean="0">
                <a:solidFill>
                  <a:srgbClr val="CF543F"/>
                </a:solidFill>
              </a:rPr>
              <a:t>what </a:t>
            </a:r>
            <a:r>
              <a:rPr lang="en-US" dirty="0" smtClean="0">
                <a:solidFill>
                  <a:srgbClr val="000000"/>
                </a:solidFill>
              </a:rPr>
              <a:t>is gravity?</a:t>
            </a:r>
            <a:r>
              <a:rPr lang="en-US" dirty="0" smtClean="0"/>
              <a:t>’</a:t>
            </a:r>
          </a:p>
          <a:p>
            <a:pPr lvl="1"/>
            <a:r>
              <a:rPr lang="en-US" sz="2200" dirty="0" smtClean="0">
                <a:solidFill>
                  <a:schemeClr val="tx1"/>
                </a:solidFill>
              </a:rPr>
              <a:t>not a force</a:t>
            </a:r>
          </a:p>
          <a:p>
            <a:pPr lvl="2"/>
            <a:r>
              <a:rPr lang="en-US" sz="2000" i="1" dirty="0" smtClean="0"/>
              <a:t>a falling man does not experience any ‘force’ until he hits the ground</a:t>
            </a:r>
            <a:endParaRPr lang="en-US" sz="2000" dirty="0" smtClean="0">
              <a:solidFill>
                <a:schemeClr val="tx1"/>
              </a:solidFill>
            </a:endParaRPr>
          </a:p>
          <a:p>
            <a:pPr lvl="1"/>
            <a:r>
              <a:rPr lang="en-US" sz="2200" dirty="0" smtClean="0">
                <a:solidFill>
                  <a:srgbClr val="262626"/>
                </a:solidFill>
              </a:rPr>
              <a:t>Instead, gravity is a consequence of the "shape" of the universe.</a:t>
            </a:r>
            <a:endParaRPr lang="en-US" sz="2200" dirty="0" smtClean="0"/>
          </a:p>
          <a:p>
            <a:pPr lvl="1"/>
            <a:endParaRPr lang="en-US" sz="1600" dirty="0" smtClean="0">
              <a:solidFill>
                <a:schemeClr val="tx1"/>
              </a:solidFill>
            </a:endParaRPr>
          </a:p>
          <a:p>
            <a:endParaRPr lang="en-US" sz="2000" dirty="0" smtClean="0"/>
          </a:p>
        </p:txBody>
      </p:sp>
      <p:sp>
        <p:nvSpPr>
          <p:cNvPr id="5" name="TextBox 4"/>
          <p:cNvSpPr txBox="1"/>
          <p:nvPr/>
        </p:nvSpPr>
        <p:spPr>
          <a:xfrm>
            <a:off x="457200" y="6126163"/>
            <a:ext cx="7581900" cy="646331"/>
          </a:xfrm>
          <a:prstGeom prst="rect">
            <a:avLst/>
          </a:prstGeom>
          <a:noFill/>
        </p:spPr>
        <p:txBody>
          <a:bodyPr wrap="square" rtlCol="0">
            <a:spAutoFit/>
          </a:bodyPr>
          <a:lstStyle/>
          <a:p>
            <a:r>
              <a:rPr lang="en-US" dirty="0" smtClean="0">
                <a:hlinkClick r:id="rId3"/>
              </a:rPr>
              <a:t>http://www.youtube.com/watch?v=4yyb_RNJWUM</a:t>
            </a:r>
            <a:r>
              <a:rPr lang="en-US" dirty="0" smtClean="0"/>
              <a:t>     (at 1:55 min)</a:t>
            </a:r>
          </a:p>
          <a:p>
            <a:endParaRPr lang="en-US" dirty="0"/>
          </a:p>
        </p:txBody>
      </p:sp>
      <p:pic>
        <p:nvPicPr>
          <p:cNvPr id="6" name="Picture 5"/>
          <p:cNvPicPr>
            <a:picLocks noChangeAspect="1"/>
          </p:cNvPicPr>
          <p:nvPr/>
        </p:nvPicPr>
        <p:blipFill>
          <a:blip r:embed="rId4"/>
          <a:stretch>
            <a:fillRect/>
          </a:stretch>
        </p:blipFill>
        <p:spPr>
          <a:xfrm>
            <a:off x="6423388" y="2032000"/>
            <a:ext cx="2406337" cy="2565399"/>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Relativity THEORY</a:t>
            </a:r>
            <a:endParaRPr lang="en-US" dirty="0"/>
          </a:p>
        </p:txBody>
      </p:sp>
      <p:sp>
        <p:nvSpPr>
          <p:cNvPr id="3" name="Content Placeholder 2"/>
          <p:cNvSpPr>
            <a:spLocks noGrp="1"/>
          </p:cNvSpPr>
          <p:nvPr>
            <p:ph idx="1"/>
          </p:nvPr>
        </p:nvSpPr>
        <p:spPr>
          <a:xfrm>
            <a:off x="426128" y="2728218"/>
            <a:ext cx="5961972" cy="4435117"/>
          </a:xfrm>
        </p:spPr>
        <p:txBody>
          <a:bodyPr>
            <a:normAutofit/>
          </a:bodyPr>
          <a:lstStyle/>
          <a:p>
            <a:pPr marL="114300" lvl="1" indent="0">
              <a:buClr>
                <a:schemeClr val="accent1"/>
              </a:buClr>
              <a:buNone/>
            </a:pPr>
            <a:endParaRPr lang="en-US" i="1" dirty="0"/>
          </a:p>
          <a:p>
            <a:r>
              <a:rPr lang="en-US" dirty="0" smtClean="0"/>
              <a:t>Objects </a:t>
            </a:r>
            <a:r>
              <a:rPr lang="en-US" dirty="0"/>
              <a:t>in space affect the geometry of the </a:t>
            </a:r>
            <a:r>
              <a:rPr lang="en-US" dirty="0" smtClean="0"/>
              <a:t>fabric</a:t>
            </a:r>
          </a:p>
          <a:p>
            <a:pPr lvl="1"/>
            <a:r>
              <a:rPr lang="en-US" sz="2200" i="1" dirty="0" smtClean="0"/>
              <a:t>More </a:t>
            </a:r>
            <a:r>
              <a:rPr lang="en-US" sz="2200" i="1" dirty="0"/>
              <a:t>massive bodies curve </a:t>
            </a:r>
            <a:r>
              <a:rPr lang="en-US" sz="2200" i="1" dirty="0" err="1"/>
              <a:t>spacetime</a:t>
            </a:r>
            <a:r>
              <a:rPr lang="en-US" sz="2200" i="1" dirty="0"/>
              <a:t> </a:t>
            </a:r>
            <a:r>
              <a:rPr lang="en-US" sz="2200" i="1" dirty="0" smtClean="0"/>
              <a:t>more</a:t>
            </a:r>
          </a:p>
          <a:p>
            <a:pPr lvl="1"/>
            <a:r>
              <a:rPr lang="en-US" sz="2200" i="1" dirty="0" smtClean="0"/>
              <a:t>Nearby </a:t>
            </a:r>
            <a:r>
              <a:rPr lang="en-US" sz="2200" i="1" dirty="0"/>
              <a:t>bodies follow the curve</a:t>
            </a:r>
          </a:p>
          <a:p>
            <a:pPr marL="114300" lvl="1" indent="0">
              <a:buClr>
                <a:schemeClr val="accent1"/>
              </a:buClr>
              <a:buNone/>
            </a:pPr>
            <a:endParaRPr lang="en-US" dirty="0" smtClean="0"/>
          </a:p>
          <a:p>
            <a:pPr marL="342900" lvl="1">
              <a:buClr>
                <a:schemeClr val="accent1"/>
              </a:buClr>
            </a:pPr>
            <a:r>
              <a:rPr lang="en-US" sz="2400" dirty="0" smtClean="0"/>
              <a:t>Gravity </a:t>
            </a:r>
            <a:r>
              <a:rPr lang="en-US" sz="2400" dirty="0"/>
              <a:t>is an artifact of this </a:t>
            </a:r>
            <a:r>
              <a:rPr lang="en-US" sz="2400" dirty="0" smtClean="0"/>
              <a:t>curvature</a:t>
            </a:r>
            <a:endParaRPr lang="en-US" sz="2400" dirty="0"/>
          </a:p>
          <a:p>
            <a:endParaRPr lang="en-US" dirty="0" smtClean="0"/>
          </a:p>
          <a:p>
            <a:pPr lvl="1">
              <a:buNone/>
            </a:pPr>
            <a:endParaRPr lang="en-US" dirty="0"/>
          </a:p>
          <a:p>
            <a:endParaRPr lang="en-US" dirty="0" smtClean="0"/>
          </a:p>
          <a:p>
            <a:pPr>
              <a:buNone/>
            </a:pPr>
            <a:endParaRPr lang="en-US" dirty="0" smtClean="0"/>
          </a:p>
          <a:p>
            <a:pPr lvl="1">
              <a:buNone/>
            </a:pPr>
            <a:endParaRPr lang="en-US" dirty="0" smtClean="0"/>
          </a:p>
        </p:txBody>
      </p:sp>
      <p:sp>
        <p:nvSpPr>
          <p:cNvPr id="5" name="TextBox 4"/>
          <p:cNvSpPr txBox="1"/>
          <p:nvPr/>
        </p:nvSpPr>
        <p:spPr>
          <a:xfrm>
            <a:off x="6878608" y="6126163"/>
            <a:ext cx="4530784" cy="369332"/>
          </a:xfrm>
          <a:prstGeom prst="rect">
            <a:avLst/>
          </a:prstGeom>
          <a:noFill/>
        </p:spPr>
        <p:txBody>
          <a:bodyPr wrap="square" rtlCol="0">
            <a:spAutoFit/>
          </a:bodyPr>
          <a:lstStyle/>
          <a:p>
            <a:endParaRPr lang="en-US" dirty="0"/>
          </a:p>
        </p:txBody>
      </p:sp>
      <p:graphicFrame>
        <p:nvGraphicFramePr>
          <p:cNvPr id="37890" name="Object 2"/>
          <p:cNvGraphicFramePr>
            <a:graphicFrameLocks noChangeAspect="1"/>
          </p:cNvGraphicFramePr>
          <p:nvPr>
            <p:extLst>
              <p:ext uri="{D42A27DB-BD31-4B8C-83A1-F6EECF244321}">
                <p14:modId xmlns:p14="http://schemas.microsoft.com/office/powerpoint/2010/main" val="3324710756"/>
              </p:ext>
            </p:extLst>
          </p:nvPr>
        </p:nvGraphicFramePr>
        <p:xfrm>
          <a:off x="5476395" y="2818526"/>
          <a:ext cx="3489805" cy="2083673"/>
        </p:xfrm>
        <a:graphic>
          <a:graphicData uri="http://schemas.openxmlformats.org/presentationml/2006/ole">
            <mc:AlternateContent xmlns:mc="http://schemas.openxmlformats.org/markup-compatibility/2006">
              <mc:Choice xmlns:v="urn:schemas-microsoft-com:vml" Requires="v">
                <p:oleObj spid="_x0000_s37964" name="Photo Editor Photo" r:id="rId4" imgW="4216831" imgH="2517817" progId="">
                  <p:embed/>
                </p:oleObj>
              </mc:Choice>
              <mc:Fallback>
                <p:oleObj name="Photo Editor Photo" r:id="rId4" imgW="4216831" imgH="2517817"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395" y="2818526"/>
                        <a:ext cx="3489805" cy="2083673"/>
                      </a:xfrm>
                      <a:prstGeom prst="rect">
                        <a:avLst/>
                      </a:prstGeom>
                      <a:noFill/>
                      <a:extLst/>
                    </p:spPr>
                  </p:pic>
                </p:oleObj>
              </mc:Fallback>
            </mc:AlternateContent>
          </a:graphicData>
        </a:graphic>
      </p:graphicFrame>
      <p:sp>
        <p:nvSpPr>
          <p:cNvPr id="4" name="TextBox 3"/>
          <p:cNvSpPr txBox="1"/>
          <p:nvPr/>
        </p:nvSpPr>
        <p:spPr>
          <a:xfrm>
            <a:off x="197528" y="1892300"/>
            <a:ext cx="7681365" cy="1107996"/>
          </a:xfrm>
          <a:prstGeom prst="rect">
            <a:avLst/>
          </a:prstGeom>
          <a:noFill/>
        </p:spPr>
        <p:txBody>
          <a:bodyPr wrap="square" rtlCol="0">
            <a:spAutoFit/>
          </a:bodyPr>
          <a:lstStyle/>
          <a:p>
            <a:pPr marL="342900" lvl="1">
              <a:buClr>
                <a:schemeClr val="accent1"/>
              </a:buClr>
            </a:pPr>
            <a:r>
              <a:rPr lang="en-US" sz="2400" dirty="0" smtClean="0">
                <a:solidFill>
                  <a:schemeClr val="tx2"/>
                </a:solidFill>
              </a:rPr>
              <a:t>• Space </a:t>
            </a:r>
            <a:r>
              <a:rPr lang="en-US" sz="2400" dirty="0">
                <a:solidFill>
                  <a:schemeClr val="tx2"/>
                </a:solidFill>
              </a:rPr>
              <a:t>is the ‘fabric ‘ of the </a:t>
            </a:r>
            <a:r>
              <a:rPr lang="en-US" sz="2400" dirty="0" smtClean="0">
                <a:solidFill>
                  <a:schemeClr val="tx2"/>
                </a:solidFill>
              </a:rPr>
              <a:t>universe</a:t>
            </a:r>
          </a:p>
          <a:p>
            <a:pPr marL="342900" lvl="1">
              <a:buClr>
                <a:schemeClr val="accent1"/>
              </a:buClr>
            </a:pPr>
            <a:r>
              <a:rPr lang="en-US" sz="2400" i="1" dirty="0">
                <a:solidFill>
                  <a:schemeClr val="tx2"/>
                </a:solidFill>
              </a:rPr>
              <a:t>	</a:t>
            </a:r>
            <a:r>
              <a:rPr lang="en-US" sz="2400" i="1" dirty="0" smtClean="0">
                <a:solidFill>
                  <a:schemeClr val="tx2"/>
                </a:solidFill>
              </a:rPr>
              <a:t>• </a:t>
            </a:r>
            <a:r>
              <a:rPr lang="en-US" sz="2200" i="1" dirty="0" smtClean="0">
                <a:solidFill>
                  <a:schemeClr val="tx2"/>
                </a:solidFill>
              </a:rPr>
              <a:t>the </a:t>
            </a:r>
            <a:r>
              <a:rPr lang="en-US" sz="2200" i="1" dirty="0">
                <a:solidFill>
                  <a:schemeClr val="tx2"/>
                </a:solidFill>
              </a:rPr>
              <a:t>4</a:t>
            </a:r>
            <a:r>
              <a:rPr lang="en-US" sz="2200" i="1" baseline="30000" dirty="0">
                <a:solidFill>
                  <a:schemeClr val="tx2"/>
                </a:solidFill>
              </a:rPr>
              <a:t>th</a:t>
            </a:r>
            <a:r>
              <a:rPr lang="en-US" sz="2200" i="1" dirty="0">
                <a:solidFill>
                  <a:schemeClr val="tx2"/>
                </a:solidFill>
              </a:rPr>
              <a:t> dimension, aka</a:t>
            </a:r>
            <a:r>
              <a:rPr lang="en-US" sz="2200" b="1" i="1" dirty="0">
                <a:solidFill>
                  <a:schemeClr val="tx2"/>
                </a:solidFill>
              </a:rPr>
              <a:t> </a:t>
            </a:r>
            <a:r>
              <a:rPr lang="en-US" sz="2200" b="1" i="1" dirty="0" err="1">
                <a:solidFill>
                  <a:srgbClr val="800000"/>
                </a:solidFill>
              </a:rPr>
              <a:t>spacetime</a:t>
            </a:r>
            <a:endParaRPr lang="en-US" sz="2200" b="1" i="1" dirty="0">
              <a:solidFill>
                <a:srgbClr val="800000"/>
              </a:solidFill>
            </a:endParaRP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normAutofit/>
          </a:bodyPr>
          <a:lstStyle/>
          <a:p>
            <a:r>
              <a:rPr lang="en-US" sz="3600" dirty="0" smtClean="0"/>
              <a:t>Evidence: </a:t>
            </a:r>
            <a:r>
              <a:rPr lang="en-US" sz="3600" cap="none" dirty="0" smtClean="0"/>
              <a:t>Gravitational Lensing</a:t>
            </a:r>
            <a:endParaRPr lang="en-US" sz="3600" cap="none" dirty="0"/>
          </a:p>
        </p:txBody>
      </p:sp>
      <p:sp>
        <p:nvSpPr>
          <p:cNvPr id="394243" name="Rectangle 3"/>
          <p:cNvSpPr>
            <a:spLocks noGrp="1" noChangeArrowheads="1"/>
          </p:cNvSpPr>
          <p:nvPr>
            <p:ph idx="1"/>
          </p:nvPr>
        </p:nvSpPr>
        <p:spPr>
          <a:xfrm>
            <a:off x="336884" y="1663004"/>
            <a:ext cx="8349916" cy="5011821"/>
          </a:xfrm>
        </p:spPr>
        <p:txBody>
          <a:bodyPr>
            <a:normAutofit/>
          </a:bodyPr>
          <a:lstStyle/>
          <a:p>
            <a:pPr>
              <a:lnSpc>
                <a:spcPct val="80000"/>
              </a:lnSpc>
            </a:pPr>
            <a:r>
              <a:rPr lang="en-US" dirty="0" smtClean="0"/>
              <a:t>Light bends as it passes stars</a:t>
            </a:r>
            <a:r>
              <a:rPr lang="en-US" dirty="0"/>
              <a:t> </a:t>
            </a:r>
            <a:r>
              <a:rPr lang="en-US" dirty="0" smtClean="0"/>
              <a:t>&amp; galaxies</a:t>
            </a:r>
          </a:p>
          <a:p>
            <a:pPr marL="114300" indent="0">
              <a:lnSpc>
                <a:spcPct val="80000"/>
              </a:lnSpc>
              <a:buNone/>
            </a:pPr>
            <a:endParaRPr lang="en-US" dirty="0"/>
          </a:p>
          <a:p>
            <a:pPr marL="114300" indent="0">
              <a:lnSpc>
                <a:spcPct val="80000"/>
              </a:lnSpc>
              <a:buNone/>
            </a:pPr>
            <a:endParaRPr lang="en-US" dirty="0" smtClean="0"/>
          </a:p>
          <a:p>
            <a:pPr marL="114300" indent="0">
              <a:lnSpc>
                <a:spcPct val="80000"/>
              </a:lnSpc>
              <a:buNone/>
            </a:pPr>
            <a:endParaRPr lang="en-US" dirty="0" smtClean="0"/>
          </a:p>
          <a:p>
            <a:pPr marL="114300" indent="0">
              <a:lnSpc>
                <a:spcPct val="80000"/>
              </a:lnSpc>
              <a:buNone/>
            </a:pPr>
            <a:endParaRPr lang="en-US" dirty="0"/>
          </a:p>
          <a:p>
            <a:pPr marL="114300" indent="0">
              <a:lnSpc>
                <a:spcPct val="80000"/>
              </a:lnSpc>
              <a:buNone/>
            </a:pPr>
            <a:endParaRPr lang="en-US" dirty="0" smtClean="0"/>
          </a:p>
          <a:p>
            <a:pPr>
              <a:lnSpc>
                <a:spcPct val="80000"/>
              </a:lnSpc>
            </a:pPr>
            <a:r>
              <a:rPr lang="en-US" dirty="0" smtClean="0"/>
              <a:t>Confirmed 1919 eclipse</a:t>
            </a:r>
          </a:p>
          <a:p>
            <a:pPr marL="114300" indent="0">
              <a:lnSpc>
                <a:spcPct val="80000"/>
              </a:lnSpc>
              <a:buNone/>
            </a:pPr>
            <a:endParaRPr lang="en-US" sz="1600" dirty="0"/>
          </a:p>
          <a:p>
            <a:pPr marL="114300" indent="0">
              <a:lnSpc>
                <a:spcPct val="80000"/>
              </a:lnSpc>
              <a:buNone/>
            </a:pPr>
            <a:endParaRPr lang="en-US" dirty="0"/>
          </a:p>
        </p:txBody>
      </p:sp>
      <p:pic>
        <p:nvPicPr>
          <p:cNvPr id="394244" name="Picture 4"/>
          <p:cNvPicPr>
            <a:picLocks noChangeAspect="1" noChangeArrowheads="1"/>
          </p:cNvPicPr>
          <p:nvPr/>
        </p:nvPicPr>
        <p:blipFill>
          <a:blip r:embed="rId3"/>
          <a:srcRect/>
          <a:stretch>
            <a:fillRect/>
          </a:stretch>
        </p:blipFill>
        <p:spPr bwMode="auto">
          <a:xfrm>
            <a:off x="681789" y="4429344"/>
            <a:ext cx="4000100" cy="1920952"/>
          </a:xfrm>
          <a:prstGeom prst="rect">
            <a:avLst/>
          </a:prstGeom>
          <a:noFill/>
          <a:ln w="9525">
            <a:noFill/>
            <a:miter lim="800000"/>
            <a:headEnd/>
            <a:tailEnd/>
          </a:ln>
          <a:effectLst/>
        </p:spPr>
      </p:pic>
      <p:pic>
        <p:nvPicPr>
          <p:cNvPr id="5" name="Picture 4"/>
          <p:cNvPicPr>
            <a:picLocks noChangeAspect="1"/>
          </p:cNvPicPr>
          <p:nvPr/>
        </p:nvPicPr>
        <p:blipFill>
          <a:blip r:embed="rId4"/>
          <a:stretch>
            <a:fillRect/>
          </a:stretch>
        </p:blipFill>
        <p:spPr>
          <a:xfrm>
            <a:off x="6544727" y="3107371"/>
            <a:ext cx="1690220" cy="2186128"/>
          </a:xfrm>
          <a:prstGeom prst="rect">
            <a:avLst/>
          </a:prstGeom>
        </p:spPr>
      </p:pic>
      <p:sp>
        <p:nvSpPr>
          <p:cNvPr id="6" name="TextBox 5"/>
          <p:cNvSpPr txBox="1"/>
          <p:nvPr/>
        </p:nvSpPr>
        <p:spPr>
          <a:xfrm>
            <a:off x="5288279" y="5389820"/>
            <a:ext cx="3291574" cy="923330"/>
          </a:xfrm>
          <a:prstGeom prst="rect">
            <a:avLst/>
          </a:prstGeom>
          <a:noFill/>
        </p:spPr>
        <p:txBody>
          <a:bodyPr wrap="square" rtlCol="0">
            <a:spAutoFit/>
          </a:bodyPr>
          <a:lstStyle/>
          <a:p>
            <a:r>
              <a:rPr lang="en-US" i="1" dirty="0" err="1" smtClean="0">
                <a:solidFill>
                  <a:schemeClr val="tx2"/>
                </a:solidFill>
              </a:rPr>
              <a:t>Analgous</a:t>
            </a:r>
            <a:r>
              <a:rPr lang="en-US" i="1" dirty="0" smtClean="0">
                <a:solidFill>
                  <a:schemeClr val="tx2"/>
                </a:solidFill>
              </a:rPr>
              <a:t> to the bending of light as it passes through water, or a prism</a:t>
            </a:r>
            <a:endParaRPr lang="en-US" i="1" dirty="0">
              <a:solidFill>
                <a:schemeClr val="tx2"/>
              </a:solidFill>
            </a:endParaRPr>
          </a:p>
        </p:txBody>
      </p:sp>
      <p:pic>
        <p:nvPicPr>
          <p:cNvPr id="2" name="Picture 1" descr="deflection.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272" y="2226311"/>
            <a:ext cx="4965700" cy="1435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normAutofit/>
          </a:bodyPr>
          <a:lstStyle/>
          <a:p>
            <a:r>
              <a:rPr lang="en-US" sz="3600" dirty="0" smtClean="0"/>
              <a:t>Evidence: </a:t>
            </a:r>
            <a:r>
              <a:rPr lang="en-US" sz="3600" cap="none" dirty="0" smtClean="0"/>
              <a:t>Gravitational Waves</a:t>
            </a:r>
            <a:endParaRPr lang="en-US" sz="3600" dirty="0"/>
          </a:p>
        </p:txBody>
      </p:sp>
      <p:sp>
        <p:nvSpPr>
          <p:cNvPr id="394243" name="Rectangle 3"/>
          <p:cNvSpPr>
            <a:spLocks noGrp="1" noChangeArrowheads="1"/>
          </p:cNvSpPr>
          <p:nvPr>
            <p:ph idx="1"/>
          </p:nvPr>
        </p:nvSpPr>
        <p:spPr>
          <a:xfrm>
            <a:off x="336884" y="1242234"/>
            <a:ext cx="5555916" cy="5011821"/>
          </a:xfrm>
        </p:spPr>
        <p:txBody>
          <a:bodyPr>
            <a:normAutofit/>
          </a:bodyPr>
          <a:lstStyle/>
          <a:p>
            <a:pPr marL="114300" indent="0">
              <a:lnSpc>
                <a:spcPct val="80000"/>
              </a:lnSpc>
              <a:buNone/>
            </a:pPr>
            <a:endParaRPr lang="en-US" dirty="0" smtClean="0"/>
          </a:p>
          <a:p>
            <a:pPr marL="114300" indent="0">
              <a:lnSpc>
                <a:spcPct val="80000"/>
              </a:lnSpc>
              <a:buNone/>
            </a:pPr>
            <a:endParaRPr lang="en-US" dirty="0"/>
          </a:p>
          <a:p>
            <a:pPr>
              <a:lnSpc>
                <a:spcPct val="80000"/>
              </a:lnSpc>
            </a:pPr>
            <a:r>
              <a:rPr lang="en-US" dirty="0"/>
              <a:t>R</a:t>
            </a:r>
            <a:r>
              <a:rPr lang="en-US" dirty="0" smtClean="0"/>
              <a:t>ipples that radiate outward from a source</a:t>
            </a:r>
          </a:p>
          <a:p>
            <a:pPr>
              <a:lnSpc>
                <a:spcPct val="80000"/>
              </a:lnSpc>
            </a:pPr>
            <a:endParaRPr lang="en-US" dirty="0" smtClean="0"/>
          </a:p>
          <a:p>
            <a:pPr>
              <a:lnSpc>
                <a:spcPct val="80000"/>
              </a:lnSpc>
            </a:pPr>
            <a:r>
              <a:rPr lang="en-US" dirty="0">
                <a:solidFill>
                  <a:srgbClr val="494949"/>
                </a:solidFill>
              </a:rPr>
              <a:t>O</a:t>
            </a:r>
            <a:r>
              <a:rPr lang="en-US" dirty="0" smtClean="0">
                <a:solidFill>
                  <a:srgbClr val="494949"/>
                </a:solidFill>
              </a:rPr>
              <a:t>bservable </a:t>
            </a:r>
            <a:r>
              <a:rPr lang="en-US" dirty="0">
                <a:solidFill>
                  <a:srgbClr val="494949"/>
                </a:solidFill>
              </a:rPr>
              <a:t>when two </a:t>
            </a:r>
            <a:r>
              <a:rPr lang="en-US" dirty="0" smtClean="0">
                <a:solidFill>
                  <a:srgbClr val="494949"/>
                </a:solidFill>
              </a:rPr>
              <a:t>very </a:t>
            </a:r>
            <a:r>
              <a:rPr lang="en-US" dirty="0">
                <a:solidFill>
                  <a:srgbClr val="494949"/>
                </a:solidFill>
              </a:rPr>
              <a:t>dense objects </a:t>
            </a:r>
            <a:r>
              <a:rPr lang="en-US" dirty="0" smtClean="0">
                <a:solidFill>
                  <a:srgbClr val="494949"/>
                </a:solidFill>
              </a:rPr>
              <a:t>(neutron </a:t>
            </a:r>
            <a:r>
              <a:rPr lang="en-US" dirty="0">
                <a:solidFill>
                  <a:srgbClr val="494949"/>
                </a:solidFill>
              </a:rPr>
              <a:t>stars, </a:t>
            </a:r>
            <a:r>
              <a:rPr lang="en-US" dirty="0" smtClean="0">
                <a:solidFill>
                  <a:srgbClr val="494949"/>
                </a:solidFill>
              </a:rPr>
              <a:t>black holes) </a:t>
            </a:r>
            <a:r>
              <a:rPr lang="en-US" dirty="0">
                <a:solidFill>
                  <a:srgbClr val="494949"/>
                </a:solidFill>
              </a:rPr>
              <a:t>orbit one </a:t>
            </a:r>
            <a:r>
              <a:rPr lang="en-US" dirty="0" smtClean="0">
                <a:solidFill>
                  <a:srgbClr val="494949"/>
                </a:solidFill>
              </a:rPr>
              <a:t>another, merge</a:t>
            </a:r>
          </a:p>
          <a:p>
            <a:pPr lvl="1">
              <a:lnSpc>
                <a:spcPct val="80000"/>
              </a:lnSpc>
            </a:pPr>
            <a:r>
              <a:rPr lang="en-US" sz="2200" i="1" dirty="0" smtClean="0">
                <a:solidFill>
                  <a:schemeClr val="tx1">
                    <a:lumMod val="50000"/>
                    <a:lumOff val="50000"/>
                  </a:schemeClr>
                </a:solidFill>
                <a:hlinkClick r:id="rId3"/>
              </a:rPr>
              <a:t>2015</a:t>
            </a:r>
            <a:r>
              <a:rPr lang="en-US" sz="2200" i="1" dirty="0" smtClean="0">
                <a:solidFill>
                  <a:schemeClr val="tx1">
                    <a:lumMod val="50000"/>
                    <a:lumOff val="50000"/>
                  </a:schemeClr>
                </a:solidFill>
              </a:rPr>
              <a:t>:  a </a:t>
            </a:r>
            <a:r>
              <a:rPr lang="en-US" sz="2200" i="1" dirty="0">
                <a:solidFill>
                  <a:schemeClr val="tx1">
                    <a:lumMod val="50000"/>
                    <a:lumOff val="50000"/>
                  </a:schemeClr>
                </a:solidFill>
              </a:rPr>
              <a:t>pair of black holes, </a:t>
            </a:r>
            <a:r>
              <a:rPr lang="en-US" sz="2200" i="1" dirty="0" smtClean="0">
                <a:solidFill>
                  <a:schemeClr val="tx1">
                    <a:lumMod val="50000"/>
                    <a:lumOff val="50000"/>
                  </a:schemeClr>
                </a:solidFill>
              </a:rPr>
              <a:t>(29x &amp;  36x </a:t>
            </a:r>
            <a:r>
              <a:rPr lang="en-US" sz="2200" i="1" dirty="0">
                <a:solidFill>
                  <a:schemeClr val="tx1">
                    <a:lumMod val="50000"/>
                    <a:lumOff val="50000"/>
                  </a:schemeClr>
                </a:solidFill>
              </a:rPr>
              <a:t>the </a:t>
            </a:r>
            <a:r>
              <a:rPr lang="en-US" sz="2200" i="1" dirty="0" smtClean="0">
                <a:solidFill>
                  <a:schemeClr val="tx1">
                    <a:lumMod val="50000"/>
                    <a:lumOff val="50000"/>
                  </a:schemeClr>
                </a:solidFill>
              </a:rPr>
              <a:t>sun) merged, </a:t>
            </a:r>
            <a:r>
              <a:rPr lang="en-US" sz="2200" i="1" dirty="0">
                <a:solidFill>
                  <a:schemeClr val="tx1">
                    <a:lumMod val="50000"/>
                    <a:lumOff val="50000"/>
                  </a:schemeClr>
                </a:solidFill>
              </a:rPr>
              <a:t>producing </a:t>
            </a:r>
            <a:r>
              <a:rPr lang="en-US" sz="2200" i="1" dirty="0" smtClean="0">
                <a:solidFill>
                  <a:schemeClr val="tx1">
                    <a:lumMod val="50000"/>
                    <a:lumOff val="50000"/>
                  </a:schemeClr>
                </a:solidFill>
              </a:rPr>
              <a:t>detectable gravitational ripples</a:t>
            </a:r>
          </a:p>
          <a:p>
            <a:pPr lvl="1">
              <a:lnSpc>
                <a:spcPct val="80000"/>
              </a:lnSpc>
            </a:pPr>
            <a:r>
              <a:rPr lang="en-US" sz="2200" i="1" dirty="0" smtClean="0">
                <a:solidFill>
                  <a:schemeClr val="tx1">
                    <a:lumMod val="50000"/>
                    <a:lumOff val="50000"/>
                  </a:schemeClr>
                </a:solidFill>
              </a:rPr>
              <a:t>3 more detected since then</a:t>
            </a:r>
          </a:p>
        </p:txBody>
      </p:sp>
      <p:sp>
        <p:nvSpPr>
          <p:cNvPr id="6" name="TextBox 5"/>
          <p:cNvSpPr txBox="1"/>
          <p:nvPr/>
        </p:nvSpPr>
        <p:spPr>
          <a:xfrm>
            <a:off x="5288279" y="5536872"/>
            <a:ext cx="3291574" cy="646331"/>
          </a:xfrm>
          <a:prstGeom prst="rect">
            <a:avLst/>
          </a:prstGeom>
          <a:noFill/>
        </p:spPr>
        <p:txBody>
          <a:bodyPr wrap="square" rtlCol="0">
            <a:spAutoFit/>
          </a:bodyPr>
          <a:lstStyle/>
          <a:p>
            <a:endParaRPr lang="en-US" i="1" dirty="0" smtClean="0">
              <a:solidFill>
                <a:schemeClr val="tx2"/>
              </a:solidFill>
            </a:endParaRPr>
          </a:p>
          <a:p>
            <a:endParaRPr lang="en-US" i="1" dirty="0">
              <a:solidFill>
                <a:schemeClr val="tx2"/>
              </a:solidFill>
            </a:endParaRPr>
          </a:p>
        </p:txBody>
      </p:sp>
      <p:pic>
        <p:nvPicPr>
          <p:cNvPr id="3" name="Picture 2" descr="Gravitational Waves – Ripples in Space-time Continuu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1550" y="2539690"/>
            <a:ext cx="2635250" cy="3200709"/>
          </a:xfrm>
          <a:prstGeom prst="rect">
            <a:avLst/>
          </a:prstGeom>
        </p:spPr>
      </p:pic>
    </p:spTree>
    <p:extLst>
      <p:ext uri="{BB962C8B-B14F-4D97-AF65-F5344CB8AC3E}">
        <p14:creationId xmlns:p14="http://schemas.microsoft.com/office/powerpoint/2010/main" val="13541182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 y="1206500"/>
            <a:ext cx="184666" cy="1477328"/>
          </a:xfrm>
          <a:prstGeom prst="rect">
            <a:avLst/>
          </a:prstGeom>
          <a:noFill/>
        </p:spPr>
        <p:txBody>
          <a:bodyPr wrap="none" rtlCol="0">
            <a:spAutoFit/>
          </a:bodyPr>
          <a:lstStyle/>
          <a:p>
            <a:endParaRPr lang="en-US" dirty="0" smtClean="0"/>
          </a:p>
          <a:p>
            <a:endParaRPr lang="en-US" dirty="0" smtClean="0"/>
          </a:p>
          <a:p>
            <a:endParaRPr lang="en-US" dirty="0" smtClean="0"/>
          </a:p>
          <a:p>
            <a:endParaRPr lang="en-US" dirty="0"/>
          </a:p>
          <a:p>
            <a:endParaRPr lang="en-US" dirty="0"/>
          </a:p>
        </p:txBody>
      </p:sp>
      <p:sp>
        <p:nvSpPr>
          <p:cNvPr id="7" name="TextBox 6"/>
          <p:cNvSpPr txBox="1"/>
          <p:nvPr/>
        </p:nvSpPr>
        <p:spPr>
          <a:xfrm>
            <a:off x="3456093" y="4919674"/>
            <a:ext cx="5481052" cy="2000548"/>
          </a:xfrm>
          <a:prstGeom prst="rect">
            <a:avLst/>
          </a:prstGeom>
          <a:noFill/>
        </p:spPr>
        <p:txBody>
          <a:bodyPr wrap="square" rtlCol="0">
            <a:spAutoFit/>
          </a:bodyPr>
          <a:lstStyle/>
          <a:p>
            <a:endParaRPr lang="en-US" sz="1600" dirty="0">
              <a:hlinkClick r:id="rId3"/>
            </a:endParaRPr>
          </a:p>
          <a:p>
            <a:endParaRPr lang="en-US" sz="1600" dirty="0" smtClean="0">
              <a:hlinkClick r:id="rId3"/>
            </a:endParaRPr>
          </a:p>
          <a:p>
            <a:endParaRPr lang="en-US" sz="1400" dirty="0">
              <a:hlinkClick r:id="rId3"/>
            </a:endParaRPr>
          </a:p>
          <a:p>
            <a:r>
              <a:rPr lang="en-US" sz="1400" dirty="0" smtClean="0">
                <a:hlinkClick r:id="rId3"/>
              </a:rPr>
              <a:t>http</a:t>
            </a:r>
            <a:r>
              <a:rPr lang="en-US" sz="1400" dirty="0">
                <a:hlinkClick r:id="rId3"/>
              </a:rPr>
              <a:t>://www.pbs.org/wgbh/nova/einstein/hotsciencetwin</a:t>
            </a:r>
            <a:r>
              <a:rPr lang="en-US" sz="1400" dirty="0" smtClean="0">
                <a:hlinkClick r:id="rId3"/>
              </a:rPr>
              <a:t>/</a:t>
            </a:r>
            <a:endParaRPr lang="en-US" sz="1400" dirty="0" smtClean="0"/>
          </a:p>
          <a:p>
            <a:r>
              <a:rPr lang="en-US" sz="1400" dirty="0" smtClean="0"/>
              <a:t>For fun (on your own)</a:t>
            </a:r>
          </a:p>
          <a:p>
            <a:r>
              <a:rPr lang="en-US" sz="1400" dirty="0">
                <a:hlinkClick r:id="rId4"/>
              </a:rPr>
              <a:t>http://www.pbs.org/wgbh/nova/time/</a:t>
            </a:r>
            <a:r>
              <a:rPr lang="en-US" sz="1400" dirty="0" smtClean="0">
                <a:hlinkClick r:id="rId4"/>
              </a:rPr>
              <a:t>think.html</a:t>
            </a:r>
            <a:endParaRPr lang="en-US" sz="1400" dirty="0" smtClean="0"/>
          </a:p>
          <a:p>
            <a:endParaRPr lang="en-US" dirty="0"/>
          </a:p>
          <a:p>
            <a:endParaRPr lang="en-US" dirty="0"/>
          </a:p>
        </p:txBody>
      </p:sp>
      <p:pic>
        <p:nvPicPr>
          <p:cNvPr id="8" name="Picture 7"/>
          <p:cNvPicPr>
            <a:picLocks noChangeAspect="1"/>
          </p:cNvPicPr>
          <p:nvPr/>
        </p:nvPicPr>
        <p:blipFill>
          <a:blip r:embed="rId5"/>
          <a:stretch>
            <a:fillRect/>
          </a:stretch>
        </p:blipFill>
        <p:spPr>
          <a:xfrm>
            <a:off x="4823995" y="2115529"/>
            <a:ext cx="3738859" cy="2804145"/>
          </a:xfrm>
          <a:prstGeom prst="rect">
            <a:avLst/>
          </a:prstGeom>
        </p:spPr>
      </p:pic>
      <p:sp>
        <p:nvSpPr>
          <p:cNvPr id="2" name="Title 1"/>
          <p:cNvSpPr>
            <a:spLocks noGrp="1"/>
          </p:cNvSpPr>
          <p:nvPr>
            <p:ph type="title"/>
          </p:nvPr>
        </p:nvSpPr>
        <p:spPr>
          <a:xfrm>
            <a:off x="426128" y="324707"/>
            <a:ext cx="8260672" cy="1039427"/>
          </a:xfrm>
        </p:spPr>
        <p:txBody>
          <a:bodyPr/>
          <a:lstStyle/>
          <a:p>
            <a:r>
              <a:rPr lang="en-US" dirty="0" smtClean="0"/>
              <a:t>EVIDENCE: </a:t>
            </a:r>
            <a:r>
              <a:rPr lang="en-US" cap="none" dirty="0" smtClean="0"/>
              <a:t>Frame Dragging</a:t>
            </a:r>
            <a:endParaRPr lang="en-US" dirty="0"/>
          </a:p>
        </p:txBody>
      </p:sp>
      <p:sp>
        <p:nvSpPr>
          <p:cNvPr id="5" name="Content Placeholder 4"/>
          <p:cNvSpPr>
            <a:spLocks noGrp="1"/>
          </p:cNvSpPr>
          <p:nvPr>
            <p:ph idx="1"/>
          </p:nvPr>
        </p:nvSpPr>
        <p:spPr>
          <a:xfrm>
            <a:off x="342900" y="1638300"/>
            <a:ext cx="4229100" cy="4825999"/>
          </a:xfrm>
        </p:spPr>
        <p:txBody>
          <a:bodyPr>
            <a:normAutofit/>
          </a:bodyPr>
          <a:lstStyle/>
          <a:p>
            <a:endParaRPr lang="en-US" dirty="0" smtClean="0"/>
          </a:p>
          <a:p>
            <a:r>
              <a:rPr lang="en-US" dirty="0" smtClean="0"/>
              <a:t>Rotating bodies drag </a:t>
            </a:r>
            <a:r>
              <a:rPr lang="en-US" dirty="0" err="1" smtClean="0"/>
              <a:t>spacetime</a:t>
            </a:r>
            <a:r>
              <a:rPr lang="en-US" dirty="0" smtClean="0"/>
              <a:t> along with them </a:t>
            </a:r>
            <a:r>
              <a:rPr lang="en-US" i="1" dirty="0" smtClean="0">
                <a:solidFill>
                  <a:srgbClr val="7F7F7F"/>
                </a:solidFill>
              </a:rPr>
              <a:t>(space </a:t>
            </a:r>
            <a:r>
              <a:rPr lang="en-US" i="1" dirty="0">
                <a:solidFill>
                  <a:srgbClr val="7F7F7F"/>
                </a:solidFill>
              </a:rPr>
              <a:t>is </a:t>
            </a:r>
            <a:r>
              <a:rPr lang="en-US" i="1" dirty="0" smtClean="0">
                <a:solidFill>
                  <a:srgbClr val="7F7F7F"/>
                </a:solidFill>
              </a:rPr>
              <a:t>twisted!</a:t>
            </a:r>
            <a:r>
              <a:rPr lang="en-US" dirty="0" smtClean="0"/>
              <a:t>)</a:t>
            </a:r>
          </a:p>
          <a:p>
            <a:endParaRPr lang="en-US" dirty="0" smtClean="0"/>
          </a:p>
          <a:p>
            <a:r>
              <a:rPr lang="en-US" dirty="0"/>
              <a:t>E</a:t>
            </a:r>
            <a:r>
              <a:rPr lang="en-US" dirty="0" smtClean="0"/>
              <a:t>vident </a:t>
            </a:r>
            <a:r>
              <a:rPr lang="en-US" dirty="0"/>
              <a:t>as shifts </a:t>
            </a:r>
            <a:r>
              <a:rPr lang="en-US" dirty="0" smtClean="0"/>
              <a:t>in the </a:t>
            </a:r>
            <a:r>
              <a:rPr lang="en-US" dirty="0"/>
              <a:t>planes of the orbits of satellites </a:t>
            </a:r>
          </a:p>
          <a:p>
            <a:endParaRPr lang="en-US" dirty="0"/>
          </a:p>
        </p:txBody>
      </p:sp>
    </p:spTree>
    <p:extLst>
      <p:ext uri="{BB962C8B-B14F-4D97-AF65-F5344CB8AC3E}">
        <p14:creationId xmlns:p14="http://schemas.microsoft.com/office/powerpoint/2010/main" val="1698233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713173"/>
            <a:ext cx="8260672" cy="1039427"/>
          </a:xfrm>
        </p:spPr>
        <p:txBody>
          <a:bodyPr>
            <a:normAutofit/>
          </a:bodyPr>
          <a:lstStyle/>
          <a:p>
            <a:r>
              <a:rPr lang="en-US" dirty="0" smtClean="0"/>
              <a:t>Newton: Thinking Further</a:t>
            </a:r>
            <a:endParaRPr lang="en-US" dirty="0"/>
          </a:p>
        </p:txBody>
      </p:sp>
      <p:sp>
        <p:nvSpPr>
          <p:cNvPr id="7" name="Content Placeholder 6"/>
          <p:cNvSpPr>
            <a:spLocks noGrp="1"/>
          </p:cNvSpPr>
          <p:nvPr>
            <p:ph idx="1"/>
          </p:nvPr>
        </p:nvSpPr>
        <p:spPr>
          <a:xfrm>
            <a:off x="3814901" y="1918321"/>
            <a:ext cx="4609271" cy="3611737"/>
          </a:xfrm>
        </p:spPr>
        <p:txBody>
          <a:bodyPr>
            <a:normAutofit/>
          </a:bodyPr>
          <a:lstStyle/>
          <a:p>
            <a:r>
              <a:rPr lang="en-US" dirty="0"/>
              <a:t>Gravity </a:t>
            </a:r>
            <a:r>
              <a:rPr lang="en-US" dirty="0" smtClean="0"/>
              <a:t>is not </a:t>
            </a:r>
            <a:r>
              <a:rPr lang="en-US" dirty="0"/>
              <a:t>restricted to objects falling to </a:t>
            </a:r>
            <a:r>
              <a:rPr lang="en-US" dirty="0" smtClean="0"/>
              <a:t>Earth</a:t>
            </a:r>
            <a:endParaRPr lang="en-US" dirty="0"/>
          </a:p>
          <a:p>
            <a:endParaRPr lang="en-US" dirty="0" smtClean="0"/>
          </a:p>
          <a:p>
            <a:r>
              <a:rPr lang="en-US" dirty="0" smtClean="0"/>
              <a:t>Every object in the universe exerts a gravitational force on everything else</a:t>
            </a:r>
          </a:p>
          <a:p>
            <a:endParaRPr lang="en-US" dirty="0" smtClean="0"/>
          </a:p>
          <a:p>
            <a:r>
              <a:rPr lang="en-US" dirty="0"/>
              <a:t>a</a:t>
            </a:r>
            <a:r>
              <a:rPr lang="en-US" dirty="0" smtClean="0"/>
              <a:t>ka </a:t>
            </a:r>
            <a:r>
              <a:rPr lang="en-US" b="1" dirty="0" smtClean="0">
                <a:solidFill>
                  <a:srgbClr val="800000"/>
                </a:solidFill>
              </a:rPr>
              <a:t>Universal Gravitation</a:t>
            </a:r>
          </a:p>
          <a:p>
            <a:endParaRPr lang="en-US" dirty="0" smtClean="0"/>
          </a:p>
          <a:p>
            <a:endParaRPr lang="en-US" dirty="0" smtClean="0"/>
          </a:p>
        </p:txBody>
      </p:sp>
      <p:pic>
        <p:nvPicPr>
          <p:cNvPr id="6" name="Picture 5"/>
          <p:cNvPicPr>
            <a:picLocks noChangeAspect="1"/>
          </p:cNvPicPr>
          <p:nvPr/>
        </p:nvPicPr>
        <p:blipFill>
          <a:blip r:embed="rId3"/>
          <a:stretch>
            <a:fillRect/>
          </a:stretch>
        </p:blipFill>
        <p:spPr>
          <a:xfrm>
            <a:off x="518725" y="1772793"/>
            <a:ext cx="2817588" cy="4524593"/>
          </a:xfrm>
          <a:prstGeom prst="rect">
            <a:avLst/>
          </a:prstGeom>
        </p:spPr>
      </p:pic>
      <p:sp>
        <p:nvSpPr>
          <p:cNvPr id="3" name="TextBox 2"/>
          <p:cNvSpPr txBox="1"/>
          <p:nvPr/>
        </p:nvSpPr>
        <p:spPr>
          <a:xfrm>
            <a:off x="1081312" y="6353313"/>
            <a:ext cx="1737825" cy="369332"/>
          </a:xfrm>
          <a:prstGeom prst="rect">
            <a:avLst/>
          </a:prstGeom>
          <a:noFill/>
        </p:spPr>
        <p:txBody>
          <a:bodyPr wrap="none" rtlCol="0">
            <a:spAutoFit/>
          </a:bodyPr>
          <a:lstStyle/>
          <a:p>
            <a:r>
              <a:rPr lang="en-US" dirty="0" smtClean="0"/>
              <a:t>Isaac Newton</a:t>
            </a:r>
            <a:endParaRPr lang="en-US" dirty="0"/>
          </a:p>
        </p:txBody>
      </p:sp>
      <p:sp>
        <p:nvSpPr>
          <p:cNvPr id="4" name="TextBox 3"/>
          <p:cNvSpPr txBox="1"/>
          <p:nvPr/>
        </p:nvSpPr>
        <p:spPr>
          <a:xfrm>
            <a:off x="6958555" y="6297386"/>
            <a:ext cx="1728245" cy="369332"/>
          </a:xfrm>
          <a:prstGeom prst="rect">
            <a:avLst/>
          </a:prstGeom>
          <a:noFill/>
        </p:spPr>
        <p:txBody>
          <a:bodyPr wrap="none" rtlCol="0">
            <a:spAutoFit/>
          </a:bodyPr>
          <a:lstStyle/>
          <a:p>
            <a:r>
              <a:rPr lang="en-US" dirty="0" err="1" smtClean="0">
                <a:hlinkClick r:id="rId4"/>
              </a:rPr>
              <a:t>MinutePhysics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 g-Force </a:t>
            </a:r>
            <a:r>
              <a:rPr lang="en-US" sz="3200" dirty="0" err="1" smtClean="0"/>
              <a:t>VariableS</a:t>
            </a:r>
            <a:endParaRPr lang="en-US" sz="3200" dirty="0"/>
          </a:p>
        </p:txBody>
      </p:sp>
      <p:sp>
        <p:nvSpPr>
          <p:cNvPr id="5" name="Content Placeholder 4"/>
          <p:cNvSpPr>
            <a:spLocks noGrp="1"/>
          </p:cNvSpPr>
          <p:nvPr>
            <p:ph idx="1"/>
          </p:nvPr>
        </p:nvSpPr>
        <p:spPr>
          <a:xfrm>
            <a:off x="457200" y="1752600"/>
            <a:ext cx="5866841" cy="4807511"/>
          </a:xfrm>
        </p:spPr>
        <p:txBody>
          <a:bodyPr>
            <a:normAutofit lnSpcReduction="10000"/>
          </a:bodyPr>
          <a:lstStyle/>
          <a:p>
            <a:r>
              <a:rPr lang="en-US" sz="2800" dirty="0" smtClean="0"/>
              <a:t> </a:t>
            </a:r>
            <a:r>
              <a:rPr lang="en-US" sz="2800" b="1" dirty="0"/>
              <a:t>The masses of the </a:t>
            </a:r>
            <a:r>
              <a:rPr lang="en-US" sz="2800" b="1" dirty="0" smtClean="0"/>
              <a:t>objects</a:t>
            </a:r>
          </a:p>
          <a:p>
            <a:r>
              <a:rPr lang="en-US" dirty="0" smtClean="0"/>
              <a:t>greater </a:t>
            </a:r>
            <a:r>
              <a:rPr lang="en-US" dirty="0"/>
              <a:t>masses have a greater g-force between </a:t>
            </a:r>
            <a:r>
              <a:rPr lang="en-US" dirty="0" smtClean="0"/>
              <a:t>them.</a:t>
            </a:r>
          </a:p>
          <a:p>
            <a:r>
              <a:rPr lang="en-US" dirty="0" smtClean="0"/>
              <a:t> </a:t>
            </a:r>
            <a:r>
              <a:rPr lang="en-US" b="1" i="1" dirty="0" smtClean="0">
                <a:solidFill>
                  <a:srgbClr val="800000"/>
                </a:solidFill>
              </a:rPr>
              <a:t>A </a:t>
            </a:r>
            <a:r>
              <a:rPr lang="en-US" b="1" i="1" dirty="0">
                <a:solidFill>
                  <a:srgbClr val="800000"/>
                </a:solidFill>
              </a:rPr>
              <a:t>proportional relationship </a:t>
            </a:r>
          </a:p>
          <a:p>
            <a:endParaRPr lang="en-US" sz="2800" dirty="0"/>
          </a:p>
          <a:p>
            <a:r>
              <a:rPr lang="en-US" sz="2800" b="1" dirty="0"/>
              <a:t>T</a:t>
            </a:r>
            <a:r>
              <a:rPr lang="en-US" sz="2800" b="1" dirty="0" smtClean="0"/>
              <a:t>he </a:t>
            </a:r>
            <a:r>
              <a:rPr lang="en-US" sz="2800" b="1" dirty="0"/>
              <a:t>distance between the masses</a:t>
            </a:r>
          </a:p>
          <a:p>
            <a:r>
              <a:rPr lang="en-US" dirty="0"/>
              <a:t>at greater distances, force between masses is lower</a:t>
            </a:r>
          </a:p>
          <a:p>
            <a:r>
              <a:rPr lang="en-US" b="1" i="1" dirty="0">
                <a:solidFill>
                  <a:srgbClr val="800000"/>
                </a:solidFill>
              </a:rPr>
              <a:t>An inversely proportional relationship</a:t>
            </a:r>
          </a:p>
          <a:p>
            <a:endParaRPr lang="en-US" sz="2800" dirty="0"/>
          </a:p>
          <a:p>
            <a:endParaRPr lang="en-US" dirty="0"/>
          </a:p>
        </p:txBody>
      </p:sp>
      <p:pic>
        <p:nvPicPr>
          <p:cNvPr id="4" name="Picture 3"/>
          <p:cNvPicPr>
            <a:picLocks noChangeAspect="1"/>
          </p:cNvPicPr>
          <p:nvPr/>
        </p:nvPicPr>
        <p:blipFill>
          <a:blip r:embed="rId2"/>
          <a:stretch>
            <a:fillRect/>
          </a:stretch>
        </p:blipFill>
        <p:spPr>
          <a:xfrm>
            <a:off x="5562277" y="2710465"/>
            <a:ext cx="3124523" cy="2998534"/>
          </a:xfrm>
          <a:prstGeom prst="rect">
            <a:avLst/>
          </a:prstGeom>
        </p:spPr>
      </p:pic>
    </p:spTree>
    <p:extLst>
      <p:ext uri="{BB962C8B-B14F-4D97-AF65-F5344CB8AC3E}">
        <p14:creationId xmlns:p14="http://schemas.microsoft.com/office/powerpoint/2010/main" val="353873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Formula</a:t>
            </a:r>
            <a:endParaRPr lang="en-US" dirty="0"/>
          </a:p>
        </p:txBody>
      </p:sp>
      <p:sp>
        <p:nvSpPr>
          <p:cNvPr id="4" name="Content Placeholder 3"/>
          <p:cNvSpPr>
            <a:spLocks noGrp="1"/>
          </p:cNvSpPr>
          <p:nvPr>
            <p:ph idx="1"/>
          </p:nvPr>
        </p:nvSpPr>
        <p:spPr>
          <a:xfrm>
            <a:off x="457200" y="1752600"/>
            <a:ext cx="8229600" cy="3915611"/>
          </a:xfrm>
        </p:spPr>
        <p:txBody>
          <a:bodyPr>
            <a:normAutofit lnSpcReduction="10000"/>
          </a:bodyPr>
          <a:lstStyle/>
          <a:p>
            <a:pPr marL="114300" indent="0">
              <a:buNone/>
            </a:pPr>
            <a:r>
              <a:rPr lang="en-US" dirty="0" smtClean="0"/>
              <a:t>As a proportion:</a:t>
            </a:r>
          </a:p>
          <a:p>
            <a:pPr marL="114300" indent="0">
              <a:buNone/>
            </a:pPr>
            <a:r>
              <a:rPr lang="en-US" dirty="0"/>
              <a:t>	</a:t>
            </a:r>
            <a:r>
              <a:rPr lang="en-US" dirty="0" smtClean="0"/>
              <a:t>		    </a:t>
            </a:r>
            <a:r>
              <a:rPr lang="en-US" dirty="0"/>
              <a:t>	</a:t>
            </a:r>
            <a:r>
              <a:rPr lang="en-US" dirty="0" smtClean="0"/>
              <a:t>              </a:t>
            </a:r>
            <a:r>
              <a:rPr lang="en-US" b="1" dirty="0" smtClean="0"/>
              <a:t>mass 1  </a:t>
            </a:r>
            <a:r>
              <a:rPr lang="en-US" b="1" dirty="0" smtClean="0">
                <a:solidFill>
                  <a:srgbClr val="800000"/>
                </a:solidFill>
              </a:rPr>
              <a:t>•</a:t>
            </a:r>
            <a:r>
              <a:rPr lang="en-US" b="1" dirty="0" smtClean="0"/>
              <a:t>  mass 2</a:t>
            </a:r>
          </a:p>
          <a:p>
            <a:pPr marL="114300" indent="0">
              <a:buNone/>
            </a:pPr>
            <a:r>
              <a:rPr lang="en-US" b="1" dirty="0"/>
              <a:t>	</a:t>
            </a:r>
            <a:r>
              <a:rPr lang="en-US" b="1" dirty="0" smtClean="0"/>
              <a:t>		</a:t>
            </a:r>
            <a:r>
              <a:rPr lang="en-US" b="1" dirty="0"/>
              <a:t> </a:t>
            </a:r>
            <a:r>
              <a:rPr lang="en-US" b="1" dirty="0" smtClean="0"/>
              <a:t>    g Force  </a:t>
            </a:r>
            <a:r>
              <a:rPr lang="en-US" b="1" dirty="0" smtClean="0">
                <a:solidFill>
                  <a:srgbClr val="800000"/>
                </a:solidFill>
              </a:rPr>
              <a:t>~</a:t>
            </a:r>
            <a:r>
              <a:rPr lang="en-US" b="1" dirty="0" smtClean="0"/>
              <a:t>  ---------------------</a:t>
            </a:r>
          </a:p>
          <a:p>
            <a:pPr marL="114300" indent="0">
              <a:buNone/>
            </a:pPr>
            <a:r>
              <a:rPr lang="en-US" b="1" dirty="0"/>
              <a:t>	</a:t>
            </a:r>
            <a:r>
              <a:rPr lang="en-US" b="1" dirty="0" smtClean="0"/>
              <a:t>			</a:t>
            </a:r>
            <a:r>
              <a:rPr lang="en-US" b="1" dirty="0"/>
              <a:t>	</a:t>
            </a:r>
            <a:r>
              <a:rPr lang="en-US" b="1" dirty="0" smtClean="0"/>
              <a:t>         distance</a:t>
            </a:r>
            <a:r>
              <a:rPr lang="en-US" b="1" baseline="30000" dirty="0" smtClean="0"/>
              <a:t>2</a:t>
            </a:r>
          </a:p>
          <a:p>
            <a:pPr marL="114300" indent="0">
              <a:buNone/>
            </a:pPr>
            <a:endParaRPr lang="en-US" dirty="0"/>
          </a:p>
          <a:p>
            <a:pPr marL="114300" indent="0">
              <a:buNone/>
            </a:pPr>
            <a:r>
              <a:rPr lang="en-US" dirty="0" smtClean="0"/>
              <a:t>As an equality: </a:t>
            </a:r>
          </a:p>
          <a:p>
            <a:pPr marL="114300" indent="0">
              <a:buNone/>
            </a:pPr>
            <a:r>
              <a:rPr lang="en-US" dirty="0"/>
              <a:t>	</a:t>
            </a:r>
            <a:r>
              <a:rPr lang="en-US" dirty="0" smtClean="0"/>
              <a:t>	</a:t>
            </a:r>
            <a:r>
              <a:rPr lang="en-US" dirty="0"/>
              <a:t>	</a:t>
            </a:r>
            <a:r>
              <a:rPr lang="en-US" dirty="0" smtClean="0"/>
              <a:t>	       </a:t>
            </a:r>
            <a:r>
              <a:rPr lang="en-US" b="1" dirty="0" smtClean="0"/>
              <a:t> m1  </a:t>
            </a:r>
            <a:r>
              <a:rPr lang="en-US" b="1" dirty="0" smtClean="0">
                <a:solidFill>
                  <a:srgbClr val="800000"/>
                </a:solidFill>
              </a:rPr>
              <a:t>•</a:t>
            </a:r>
            <a:r>
              <a:rPr lang="en-US" b="1" dirty="0" smtClean="0"/>
              <a:t>  m2</a:t>
            </a:r>
          </a:p>
          <a:p>
            <a:pPr marL="114300" indent="0">
              <a:buNone/>
            </a:pPr>
            <a:r>
              <a:rPr lang="en-US" b="1" dirty="0"/>
              <a:t>	</a:t>
            </a:r>
            <a:r>
              <a:rPr lang="en-US" b="1" dirty="0" smtClean="0"/>
              <a:t>   Force</a:t>
            </a:r>
            <a:r>
              <a:rPr lang="en-US" b="1" dirty="0" smtClean="0">
                <a:solidFill>
                  <a:srgbClr val="800000"/>
                </a:solidFill>
              </a:rPr>
              <a:t> = </a:t>
            </a:r>
            <a:r>
              <a:rPr lang="en-US" b="1" dirty="0" smtClean="0"/>
              <a:t>(G constant) ------------</a:t>
            </a:r>
          </a:p>
          <a:p>
            <a:pPr marL="114300" indent="0">
              <a:buNone/>
            </a:pPr>
            <a:r>
              <a:rPr lang="en-US" b="1" dirty="0"/>
              <a:t>	</a:t>
            </a:r>
            <a:r>
              <a:rPr lang="en-US" b="1" dirty="0" smtClean="0"/>
              <a:t>				   d</a:t>
            </a:r>
            <a:r>
              <a:rPr lang="en-US" b="1" baseline="30000" dirty="0" smtClean="0"/>
              <a:t>2</a:t>
            </a:r>
          </a:p>
          <a:p>
            <a:pPr marL="114300" indent="0">
              <a:buNone/>
            </a:pPr>
            <a:endParaRPr lang="en-US" b="1" baseline="30000" dirty="0" smtClean="0"/>
          </a:p>
          <a:p>
            <a:pPr marL="114300" indent="0">
              <a:buNone/>
            </a:pPr>
            <a:endParaRPr lang="en-US" b="1" baseline="30000" dirty="0" smtClean="0">
              <a:solidFill>
                <a:srgbClr val="CF543F"/>
              </a:solidFill>
            </a:endParaRPr>
          </a:p>
          <a:p>
            <a:pPr marL="114300" indent="0">
              <a:buNone/>
            </a:pPr>
            <a:endParaRPr lang="en-US" b="1" baseline="30000" dirty="0">
              <a:solidFill>
                <a:srgbClr val="CF543F"/>
              </a:solidFill>
            </a:endParaRPr>
          </a:p>
        </p:txBody>
      </p:sp>
      <p:sp>
        <p:nvSpPr>
          <p:cNvPr id="8" name="Down Arrow 7"/>
          <p:cNvSpPr/>
          <p:nvPr/>
        </p:nvSpPr>
        <p:spPr>
          <a:xfrm rot="10800000">
            <a:off x="8018058" y="2031721"/>
            <a:ext cx="330330" cy="636618"/>
          </a:xfrm>
          <a:prstGeom prst="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1352760" y="4612525"/>
            <a:ext cx="330330" cy="636618"/>
          </a:xfrm>
          <a:prstGeom prst="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rot="10800000">
            <a:off x="5818058" y="4930834"/>
            <a:ext cx="330330" cy="636618"/>
          </a:xfrm>
          <a:prstGeom prst="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10800000">
            <a:off x="3336507" y="2550426"/>
            <a:ext cx="330330" cy="636618"/>
          </a:xfrm>
          <a:prstGeom prst="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834073" y="5876049"/>
            <a:ext cx="924276" cy="646331"/>
          </a:xfrm>
          <a:prstGeom prst="rect">
            <a:avLst/>
          </a:prstGeom>
          <a:noFill/>
        </p:spPr>
        <p:txBody>
          <a:bodyPr wrap="none" rtlCol="0">
            <a:spAutoFit/>
          </a:bodyPr>
          <a:lstStyle/>
          <a:p>
            <a:r>
              <a:rPr lang="en-US" dirty="0" smtClean="0">
                <a:hlinkClick r:id="rId3"/>
              </a:rPr>
              <a:t>TED Ed </a:t>
            </a:r>
            <a:endParaRPr lang="en-US" dirty="0" smtClean="0"/>
          </a:p>
          <a:p>
            <a:endParaRPr lang="en-US" dirty="0"/>
          </a:p>
        </p:txBody>
      </p:sp>
    </p:spTree>
    <p:extLst>
      <p:ext uri="{BB962C8B-B14F-4D97-AF65-F5344CB8AC3E}">
        <p14:creationId xmlns:p14="http://schemas.microsoft.com/office/powerpoint/2010/main" val="37212516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 of DISTANCE on </a:t>
            </a:r>
            <a:r>
              <a:rPr lang="en-US" cap="none" dirty="0" smtClean="0"/>
              <a:t>g</a:t>
            </a:r>
            <a:endParaRPr lang="en-US" cap="none" dirty="0"/>
          </a:p>
        </p:txBody>
      </p:sp>
      <p:sp>
        <p:nvSpPr>
          <p:cNvPr id="3" name="Content Placeholder 2"/>
          <p:cNvSpPr>
            <a:spLocks noGrp="1"/>
          </p:cNvSpPr>
          <p:nvPr>
            <p:ph idx="1"/>
          </p:nvPr>
        </p:nvSpPr>
        <p:spPr>
          <a:xfrm>
            <a:off x="565828" y="1641111"/>
            <a:ext cx="7905072" cy="4518389"/>
          </a:xfrm>
        </p:spPr>
        <p:txBody>
          <a:bodyPr>
            <a:normAutofit lnSpcReduction="10000"/>
          </a:bodyPr>
          <a:lstStyle/>
          <a:p>
            <a:endParaRPr lang="en-US" b="1" dirty="0" smtClean="0">
              <a:solidFill>
                <a:srgbClr val="CF543F"/>
              </a:solidFill>
            </a:endParaRPr>
          </a:p>
          <a:p>
            <a:pPr lvl="1"/>
            <a:r>
              <a:rPr lang="en-US" sz="2400" b="1" dirty="0" smtClean="0">
                <a:solidFill>
                  <a:srgbClr val="800000"/>
                </a:solidFill>
              </a:rPr>
              <a:t>How much area</a:t>
            </a:r>
            <a:r>
              <a:rPr lang="en-US" sz="2400" dirty="0" smtClean="0"/>
              <a:t> </a:t>
            </a:r>
            <a:r>
              <a:rPr lang="en-US" sz="2400" dirty="0"/>
              <a:t>the force </a:t>
            </a:r>
            <a:r>
              <a:rPr lang="en-US" sz="2400" dirty="0" smtClean="0"/>
              <a:t>is spread out over</a:t>
            </a:r>
          </a:p>
          <a:p>
            <a:pPr lvl="1"/>
            <a:endParaRPr lang="en-US" sz="2400" dirty="0" smtClean="0"/>
          </a:p>
          <a:p>
            <a:pPr lvl="1"/>
            <a:r>
              <a:rPr lang="en-US" sz="2400" dirty="0" smtClean="0"/>
              <a:t>The </a:t>
            </a:r>
            <a:r>
              <a:rPr lang="en-US" sz="2400" b="1" dirty="0" smtClean="0">
                <a:solidFill>
                  <a:srgbClr val="800000"/>
                </a:solidFill>
              </a:rPr>
              <a:t>power/intensity </a:t>
            </a:r>
            <a:r>
              <a:rPr lang="en-US" sz="2400" dirty="0"/>
              <a:t>of the force </a:t>
            </a:r>
            <a:r>
              <a:rPr lang="en-US" sz="2400" dirty="0" smtClean="0"/>
              <a:t>per unit of area</a:t>
            </a:r>
          </a:p>
          <a:p>
            <a:pPr lvl="1"/>
            <a:endParaRPr lang="en-US" sz="2400" dirty="0" smtClean="0"/>
          </a:p>
          <a:p>
            <a:pPr lvl="1"/>
            <a:r>
              <a:rPr lang="en-US" sz="2400" dirty="0" smtClean="0"/>
              <a:t>Pattern: </a:t>
            </a:r>
          </a:p>
          <a:p>
            <a:pPr lvl="2"/>
            <a:r>
              <a:rPr lang="en-US" sz="2400" b="1" dirty="0">
                <a:solidFill>
                  <a:srgbClr val="800000"/>
                </a:solidFill>
              </a:rPr>
              <a:t>A</a:t>
            </a:r>
            <a:r>
              <a:rPr lang="en-US" sz="2400" b="1" dirty="0" smtClean="0">
                <a:solidFill>
                  <a:srgbClr val="800000"/>
                </a:solidFill>
              </a:rPr>
              <a:t>t </a:t>
            </a:r>
            <a:r>
              <a:rPr lang="en-US" sz="2400" b="1" dirty="0">
                <a:solidFill>
                  <a:srgbClr val="800000"/>
                </a:solidFill>
              </a:rPr>
              <a:t>greater </a:t>
            </a:r>
            <a:r>
              <a:rPr lang="en-US" sz="2400" b="1" dirty="0" smtClean="0">
                <a:solidFill>
                  <a:srgbClr val="800000"/>
                </a:solidFill>
              </a:rPr>
              <a:t>distances, </a:t>
            </a:r>
            <a:r>
              <a:rPr lang="en-US" sz="2400" b="1" dirty="0">
                <a:solidFill>
                  <a:srgbClr val="800000"/>
                </a:solidFill>
              </a:rPr>
              <a:t>the effect of the force is             spread </a:t>
            </a:r>
            <a:r>
              <a:rPr lang="en-US" sz="2400" b="1" dirty="0" smtClean="0">
                <a:solidFill>
                  <a:srgbClr val="800000"/>
                </a:solidFill>
              </a:rPr>
              <a:t>out over </a:t>
            </a:r>
            <a:r>
              <a:rPr lang="en-US" sz="2400" b="1" dirty="0">
                <a:solidFill>
                  <a:srgbClr val="800000"/>
                </a:solidFill>
              </a:rPr>
              <a:t>a larger </a:t>
            </a:r>
            <a:r>
              <a:rPr lang="en-US" sz="2400" b="1" dirty="0" smtClean="0">
                <a:solidFill>
                  <a:srgbClr val="800000"/>
                </a:solidFill>
              </a:rPr>
              <a:t>area</a:t>
            </a:r>
          </a:p>
          <a:p>
            <a:pPr lvl="2"/>
            <a:endParaRPr lang="en-US" sz="2200" b="1" i="1" dirty="0">
              <a:solidFill>
                <a:srgbClr val="800000"/>
              </a:solidFill>
            </a:endParaRPr>
          </a:p>
          <a:p>
            <a:pPr lvl="2"/>
            <a:r>
              <a:rPr lang="en-US" sz="2200" i="1" dirty="0"/>
              <a:t>H</a:t>
            </a:r>
            <a:r>
              <a:rPr lang="en-US" sz="2200" i="1" dirty="0" smtClean="0"/>
              <a:t>ow much more area? How much is the force  reduced per unit area? Use the Law! </a:t>
            </a:r>
          </a:p>
          <a:p>
            <a:endParaRPr lang="en-US" i="1" dirty="0"/>
          </a:p>
        </p:txBody>
      </p:sp>
    </p:spTree>
    <p:extLst>
      <p:ext uri="{BB962C8B-B14F-4D97-AF65-F5344CB8AC3E}">
        <p14:creationId xmlns:p14="http://schemas.microsoft.com/office/powerpoint/2010/main" val="2189453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608161" y="1199444"/>
            <a:ext cx="7786539" cy="5112456"/>
          </a:xfrm>
          <a:prstGeom prst="rect">
            <a:avLst/>
          </a:prstGeom>
        </p:spPr>
        <p:txBody>
          <a:bodyPr vert="horz" lIns="91440" tIns="45720" rIns="91440" bIns="45720" rtlCol="0">
            <a:normAutofit fontScale="62500" lnSpcReduction="20000"/>
          </a:bodyPr>
          <a:lstStyle/>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en-US" sz="60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sz="4364" dirty="0" smtClean="0">
                <a:solidFill>
                  <a:schemeClr val="tx2"/>
                </a:solidFill>
              </a:rPr>
              <a:t>Describes the</a:t>
            </a:r>
            <a:r>
              <a:rPr kumimoji="0" lang="en-US" sz="4364" b="0" i="0" u="none" strike="noStrike" kern="1200" cap="none" spc="0" normalizeH="0" baseline="0" noProof="0" dirty="0" smtClean="0">
                <a:ln>
                  <a:noFill/>
                </a:ln>
                <a:solidFill>
                  <a:schemeClr val="tx2"/>
                </a:solidFill>
                <a:effectLst/>
                <a:uLnTx/>
                <a:uFillTx/>
                <a:latin typeface="+mn-lt"/>
                <a:ea typeface="+mn-ea"/>
                <a:cs typeface="+mn-cs"/>
              </a:rPr>
              <a:t> relationship between distance, area, and intensity</a:t>
            </a:r>
            <a:r>
              <a:rPr kumimoji="0" lang="en-US" sz="4364" b="0" i="0" u="none" strike="noStrike" kern="1200" cap="none" spc="0" normalizeH="0" baseline="0" noProof="0" dirty="0" smtClean="0">
                <a:ln>
                  <a:noFill/>
                </a:ln>
                <a:solidFill>
                  <a:srgbClr val="800000"/>
                </a:solidFill>
                <a:effectLst/>
                <a:uLnTx/>
                <a:uFillTx/>
                <a:latin typeface="+mn-lt"/>
                <a:ea typeface="+mn-ea"/>
                <a:cs typeface="+mn-cs"/>
              </a:rPr>
              <a:t>	</a:t>
            </a: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kumimoji="0" lang="en-US" sz="4364" b="0" i="0" u="none" strike="noStrike" kern="1200" cap="none" spc="0" normalizeH="0" baseline="0" noProof="0" dirty="0" smtClean="0">
                <a:ln>
                  <a:noFill/>
                </a:ln>
                <a:solidFill>
                  <a:schemeClr val="tx2"/>
                </a:solidFill>
                <a:effectLst/>
                <a:uLnTx/>
                <a:uFillTx/>
                <a:latin typeface="+mn-lt"/>
                <a:ea typeface="+mn-ea"/>
                <a:cs typeface="+mn-cs"/>
              </a:rPr>
              <a:t>	</a:t>
            </a: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sz="4364" b="1" dirty="0" smtClean="0">
                <a:solidFill>
                  <a:srgbClr val="800000"/>
                </a:solidFill>
              </a:rPr>
              <a:t>         </a:t>
            </a:r>
            <a:r>
              <a:rPr lang="en-US" sz="4364" b="1" dirty="0" err="1" smtClean="0">
                <a:solidFill>
                  <a:srgbClr val="800000"/>
                </a:solidFill>
              </a:rPr>
              <a:t>i</a:t>
            </a:r>
            <a:r>
              <a:rPr lang="en-US" sz="4364" b="1" dirty="0" smtClean="0">
                <a:solidFill>
                  <a:srgbClr val="800000"/>
                </a:solidFill>
              </a:rPr>
              <a:t> </a:t>
            </a:r>
            <a:r>
              <a:rPr lang="en-US" sz="4364" b="1" dirty="0" smtClean="0">
                <a:solidFill>
                  <a:schemeClr val="tx2"/>
                </a:solidFill>
              </a:rPr>
              <a:t>= 1/</a:t>
            </a:r>
            <a:r>
              <a:rPr lang="en-US" sz="4364" b="1" dirty="0" smtClean="0">
                <a:solidFill>
                  <a:srgbClr val="000090"/>
                </a:solidFill>
              </a:rPr>
              <a:t>d</a:t>
            </a:r>
            <a:r>
              <a:rPr lang="en-US" sz="4364" b="1" baseline="30000" dirty="0" smtClean="0">
                <a:solidFill>
                  <a:srgbClr val="000090"/>
                </a:solidFill>
              </a:rPr>
              <a:t>2</a:t>
            </a: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lang="en-US" sz="4364" baseline="30000" dirty="0" smtClean="0">
              <a:solidFill>
                <a:schemeClr val="tx2"/>
              </a:solidFill>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kumimoji="0" lang="en-US" sz="4364"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lang="en-US" sz="4364" dirty="0" smtClean="0">
              <a:solidFill>
                <a:schemeClr val="tx2"/>
              </a:solidFill>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kumimoji="0" lang="en-US" sz="4364"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kumimoji="0" lang="en-US" sz="4364" b="0" i="0" u="none" strike="noStrike" kern="1200" cap="none" spc="0" normalizeH="0" baseline="0" noProof="0" dirty="0" smtClean="0">
              <a:ln>
                <a:noFill/>
              </a:ln>
              <a:solidFill>
                <a:schemeClr val="tx2"/>
              </a:solidFill>
              <a:effectLst/>
              <a:uLnTx/>
              <a:uFillTx/>
              <a:latin typeface="+mn-lt"/>
              <a:ea typeface="+mn-ea"/>
              <a:cs typeface="+mn-cs"/>
            </a:endParaRPr>
          </a:p>
          <a:p>
            <a:pPr marL="342900" indent="-228600">
              <a:spcBef>
                <a:spcPct val="20000"/>
              </a:spcBef>
              <a:buClr>
                <a:schemeClr val="accent1"/>
              </a:buClr>
              <a:buFont typeface="Arial" pitchFamily="34" charset="0"/>
              <a:buChar char="•"/>
              <a:defRPr/>
            </a:pPr>
            <a:r>
              <a:rPr kumimoji="0" lang="en-US" sz="4364" b="0" i="0" u="none" strike="noStrike" kern="1200" cap="none" spc="0" normalizeH="0" baseline="0" noProof="0" dirty="0" smtClean="0">
                <a:ln>
                  <a:noFill/>
                </a:ln>
                <a:solidFill>
                  <a:schemeClr val="tx2"/>
                </a:solidFill>
                <a:effectLst/>
                <a:uLnTx/>
                <a:uFillTx/>
                <a:latin typeface="+mn-lt"/>
                <a:ea typeface="+mn-ea"/>
                <a:cs typeface="+mn-cs"/>
              </a:rPr>
              <a:t>Governs g-force, as well as</a:t>
            </a:r>
            <a:r>
              <a:rPr kumimoji="0" lang="en-US" sz="4364" b="0" i="0" u="none" strike="noStrike" kern="1200" cap="none" spc="0" normalizeH="0" noProof="0" dirty="0" smtClean="0">
                <a:ln>
                  <a:noFill/>
                </a:ln>
                <a:solidFill>
                  <a:schemeClr val="tx2"/>
                </a:solidFill>
                <a:effectLst/>
                <a:uLnTx/>
                <a:uFillTx/>
                <a:latin typeface="+mn-lt"/>
                <a:ea typeface="+mn-ea"/>
                <a:cs typeface="+mn-cs"/>
              </a:rPr>
              <a:t> light (in lab), </a:t>
            </a:r>
            <a:r>
              <a:rPr lang="en-US" sz="4364" dirty="0" smtClean="0">
                <a:solidFill>
                  <a:schemeClr val="tx2"/>
                </a:solidFill>
              </a:rPr>
              <a:t>radiation, </a:t>
            </a:r>
            <a:r>
              <a:rPr lang="en-US" sz="4364" dirty="0">
                <a:solidFill>
                  <a:schemeClr val="tx2"/>
                </a:solidFill>
                <a:hlinkClick r:id="rId2"/>
              </a:rPr>
              <a:t>paint</a:t>
            </a:r>
            <a:r>
              <a:rPr lang="en-US" sz="4364" dirty="0">
                <a:solidFill>
                  <a:schemeClr val="tx2"/>
                </a:solidFill>
              </a:rPr>
              <a:t>, even </a:t>
            </a:r>
            <a:r>
              <a:rPr lang="en-US" sz="4364" dirty="0" smtClean="0">
                <a:solidFill>
                  <a:schemeClr val="tx2"/>
                </a:solidFill>
                <a:hlinkClick r:id="rId3"/>
              </a:rPr>
              <a:t>butter! </a:t>
            </a:r>
            <a:endParaRPr lang="en-US" sz="4364" dirty="0" smtClean="0">
              <a:solidFill>
                <a:schemeClr val="tx2"/>
              </a:solidFill>
            </a:endParaRPr>
          </a:p>
          <a:p>
            <a:pPr marL="342900" indent="-228600">
              <a:spcBef>
                <a:spcPct val="20000"/>
              </a:spcBef>
              <a:buClr>
                <a:schemeClr val="accent1"/>
              </a:buClr>
              <a:buFont typeface="Arial" pitchFamily="34" charset="0"/>
              <a:buChar char="•"/>
              <a:defRPr/>
            </a:pPr>
            <a:endParaRPr lang="en-US" sz="4364" dirty="0">
              <a:solidFill>
                <a:schemeClr val="tx2"/>
              </a:solidFill>
            </a:endParaRPr>
          </a:p>
          <a:p>
            <a:pPr marL="342900" indent="-228600">
              <a:spcBef>
                <a:spcPct val="20000"/>
              </a:spcBef>
              <a:buClr>
                <a:schemeClr val="accent1"/>
              </a:buClr>
              <a:buFont typeface="Arial" pitchFamily="34" charset="0"/>
              <a:buChar char="•"/>
              <a:defRPr/>
            </a:pPr>
            <a:endParaRPr lang="en-US" sz="4364" dirty="0" smtClean="0">
              <a:solidFill>
                <a:schemeClr val="tx2"/>
              </a:solidFill>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kumimoji="0" lang="en-US" sz="2857" b="0" i="0" u="none" strike="noStrike" kern="1200" cap="none" spc="0" normalizeH="0" baseline="0" noProof="0" dirty="0" smtClean="0">
              <a:ln>
                <a:noFill/>
              </a:ln>
              <a:solidFill>
                <a:schemeClr val="tx2"/>
              </a:solidFill>
              <a:effectLst/>
              <a:uLnTx/>
              <a:uFillTx/>
              <a:latin typeface="+mn-lt"/>
              <a:ea typeface="+mn-ea"/>
              <a:cs typeface="+mn-cs"/>
            </a:endParaRPr>
          </a:p>
          <a:p>
            <a:pPr marL="114300" marR="0" lvl="0" algn="l" defTabSz="914400" rtl="0" eaLnBrk="1" fontAlgn="auto" latinLnBrk="0" hangingPunct="1">
              <a:lnSpc>
                <a:spcPct val="100000"/>
              </a:lnSpc>
              <a:spcBef>
                <a:spcPct val="20000"/>
              </a:spcBef>
              <a:spcAft>
                <a:spcPts val="0"/>
              </a:spcAft>
              <a:buClr>
                <a:schemeClr val="accent1"/>
              </a:buClr>
              <a:buSzTx/>
              <a:tabLst/>
              <a:defRPr/>
            </a:pP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en-US" sz="2400" b="0" i="0" u="none" strike="noStrike" kern="1200" cap="none" spc="0" normalizeH="0" baseline="0" noProof="0" dirty="0">
              <a:ln>
                <a:noFill/>
              </a:ln>
              <a:solidFill>
                <a:schemeClr val="tx2"/>
              </a:solidFill>
              <a:effectLst/>
              <a:uLnTx/>
              <a:uFillTx/>
              <a:latin typeface="+mn-lt"/>
              <a:ea typeface="+mn-ea"/>
              <a:cs typeface="+mn-cs"/>
            </a:endParaRPr>
          </a:p>
        </p:txBody>
      </p:sp>
      <p:pic>
        <p:nvPicPr>
          <p:cNvPr id="9" name="Picture 8"/>
          <p:cNvPicPr>
            <a:picLocks noChangeAspect="1"/>
          </p:cNvPicPr>
          <p:nvPr/>
        </p:nvPicPr>
        <p:blipFill>
          <a:blip r:embed="rId4"/>
          <a:stretch>
            <a:fillRect/>
          </a:stretch>
        </p:blipFill>
        <p:spPr>
          <a:xfrm>
            <a:off x="3835400" y="2718499"/>
            <a:ext cx="4851400" cy="2273300"/>
          </a:xfrm>
          <a:prstGeom prst="rect">
            <a:avLst/>
          </a:prstGeom>
        </p:spPr>
      </p:pic>
      <p:sp>
        <p:nvSpPr>
          <p:cNvPr id="11" name="TextBox 10"/>
          <p:cNvSpPr txBox="1"/>
          <p:nvPr/>
        </p:nvSpPr>
        <p:spPr>
          <a:xfrm>
            <a:off x="426128" y="3208819"/>
            <a:ext cx="1512938" cy="646331"/>
          </a:xfrm>
          <a:prstGeom prst="rect">
            <a:avLst/>
          </a:prstGeom>
          <a:noFill/>
        </p:spPr>
        <p:txBody>
          <a:bodyPr wrap="square" rtlCol="0">
            <a:spAutoFit/>
          </a:bodyPr>
          <a:lstStyle/>
          <a:p>
            <a:r>
              <a:rPr lang="en-US" i="1" dirty="0" err="1" smtClean="0">
                <a:solidFill>
                  <a:srgbClr val="800000"/>
                </a:solidFill>
              </a:rPr>
              <a:t>iIllumination</a:t>
            </a:r>
            <a:r>
              <a:rPr lang="en-US" i="1" dirty="0" smtClean="0">
                <a:solidFill>
                  <a:srgbClr val="800000"/>
                </a:solidFill>
              </a:rPr>
              <a:t> per unit</a:t>
            </a:r>
            <a:endParaRPr lang="en-US" i="1" dirty="0">
              <a:solidFill>
                <a:srgbClr val="800000"/>
              </a:solidFill>
            </a:endParaRPr>
          </a:p>
        </p:txBody>
      </p:sp>
      <p:sp>
        <p:nvSpPr>
          <p:cNvPr id="13" name="TextBox 12"/>
          <p:cNvSpPr txBox="1"/>
          <p:nvPr/>
        </p:nvSpPr>
        <p:spPr>
          <a:xfrm>
            <a:off x="2032888" y="3208818"/>
            <a:ext cx="1802512" cy="646331"/>
          </a:xfrm>
          <a:prstGeom prst="rect">
            <a:avLst/>
          </a:prstGeom>
          <a:noFill/>
        </p:spPr>
        <p:txBody>
          <a:bodyPr wrap="square" rtlCol="0">
            <a:spAutoFit/>
          </a:bodyPr>
          <a:lstStyle/>
          <a:p>
            <a:r>
              <a:rPr lang="en-US" i="1" dirty="0" smtClean="0">
                <a:solidFill>
                  <a:srgbClr val="000090"/>
                </a:solidFill>
              </a:rPr>
              <a:t>predicts area covered</a:t>
            </a:r>
            <a:endParaRPr lang="en-US" i="1" dirty="0">
              <a:solidFill>
                <a:srgbClr val="000090"/>
              </a:solidFill>
            </a:endParaRPr>
          </a:p>
        </p:txBody>
      </p:sp>
      <p:sp>
        <p:nvSpPr>
          <p:cNvPr id="7" name="Title 1"/>
          <p:cNvSpPr txBox="1">
            <a:spLocks/>
          </p:cNvSpPr>
          <p:nvPr/>
        </p:nvSpPr>
        <p:spPr>
          <a:xfrm>
            <a:off x="879074" y="408371"/>
            <a:ext cx="6931426" cy="10394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3600" cap="none" dirty="0" smtClean="0"/>
              <a:t>The e</a:t>
            </a:r>
            <a:r>
              <a:rPr lang="en-US" sz="3600" cap="none" dirty="0" smtClean="0"/>
              <a:t>ffect </a:t>
            </a:r>
            <a:r>
              <a:rPr lang="en-US" sz="3600" cap="none" dirty="0" smtClean="0"/>
              <a:t>of distance </a:t>
            </a:r>
            <a:r>
              <a:rPr lang="en-US" sz="3600" cap="none" dirty="0" smtClean="0"/>
              <a:t>reflects </a:t>
            </a:r>
          </a:p>
          <a:p>
            <a:r>
              <a:rPr lang="en-US" sz="3600" b="1" cap="none" dirty="0" smtClean="0"/>
              <a:t>the</a:t>
            </a:r>
            <a:r>
              <a:rPr lang="en-US" sz="3600" cap="none" dirty="0" smtClean="0"/>
              <a:t> </a:t>
            </a:r>
            <a:r>
              <a:rPr lang="en-US" sz="3600" b="1" cap="none" dirty="0" smtClean="0"/>
              <a:t>inverse square law</a:t>
            </a:r>
            <a:endParaRPr lang="en-US" sz="3600" b="1" cap="none"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563217"/>
            <a:ext cx="8260672" cy="1039427"/>
          </a:xfrm>
        </p:spPr>
        <p:txBody>
          <a:bodyPr>
            <a:normAutofit fontScale="90000"/>
          </a:bodyPr>
          <a:lstStyle/>
          <a:p>
            <a:r>
              <a:rPr lang="en-US" dirty="0" smtClean="0"/>
              <a:t>Universal Gravitation: EVIDENCE 	</a:t>
            </a:r>
            <a:endParaRPr lang="en-US" dirty="0"/>
          </a:p>
        </p:txBody>
      </p:sp>
      <p:sp>
        <p:nvSpPr>
          <p:cNvPr id="3" name="Content Placeholder 2"/>
          <p:cNvSpPr>
            <a:spLocks noGrp="1"/>
          </p:cNvSpPr>
          <p:nvPr>
            <p:ph idx="4294967295"/>
          </p:nvPr>
        </p:nvSpPr>
        <p:spPr>
          <a:xfrm>
            <a:off x="457200" y="1752601"/>
            <a:ext cx="8229600" cy="1204824"/>
          </a:xfrm>
        </p:spPr>
        <p:txBody>
          <a:bodyPr>
            <a:noAutofit/>
          </a:bodyPr>
          <a:lstStyle/>
          <a:p>
            <a:pPr>
              <a:buNone/>
            </a:pPr>
            <a:r>
              <a:rPr lang="en-US" dirty="0" smtClean="0"/>
              <a:t>• Elliptical Orbits</a:t>
            </a:r>
          </a:p>
          <a:p>
            <a:pPr>
              <a:buNone/>
            </a:pPr>
            <a:r>
              <a:rPr lang="en-US" dirty="0"/>
              <a:t>	</a:t>
            </a:r>
            <a:r>
              <a:rPr lang="en-US" dirty="0" smtClean="0"/>
              <a:t>&gt; speed increases as planet approaches  the sun   </a:t>
            </a:r>
            <a:r>
              <a:rPr lang="en-US" sz="2000" i="1" dirty="0" smtClean="0">
                <a:hlinkClick r:id="rId3"/>
              </a:rPr>
              <a:t>animation</a:t>
            </a:r>
            <a:endParaRPr lang="en-US" sz="2000" i="1" dirty="0" smtClean="0"/>
          </a:p>
          <a:p>
            <a:pPr>
              <a:buNone/>
            </a:pPr>
            <a:r>
              <a:rPr lang="en-US" i="1" dirty="0"/>
              <a:t> </a:t>
            </a:r>
            <a:r>
              <a:rPr lang="en-US" i="1" dirty="0" smtClean="0"/>
              <a:t>  &gt; </a:t>
            </a:r>
            <a:r>
              <a:rPr lang="en-US" dirty="0" smtClean="0"/>
              <a:t>closer planets orbit faster  </a:t>
            </a:r>
            <a:r>
              <a:rPr lang="en-US" sz="2000" i="1" dirty="0" smtClean="0">
                <a:hlinkClick r:id="rId4"/>
              </a:rPr>
              <a:t>animation</a:t>
            </a:r>
            <a:endParaRPr lang="en-US" sz="2000" i="1" dirty="0" smtClean="0"/>
          </a:p>
        </p:txBody>
      </p:sp>
      <p:pic>
        <p:nvPicPr>
          <p:cNvPr id="5" name="Picture 4"/>
          <p:cNvPicPr>
            <a:picLocks noChangeAspect="1"/>
          </p:cNvPicPr>
          <p:nvPr/>
        </p:nvPicPr>
        <p:blipFill>
          <a:blip r:embed="rId5"/>
          <a:stretch>
            <a:fillRect/>
          </a:stretch>
        </p:blipFill>
        <p:spPr>
          <a:xfrm>
            <a:off x="4991100" y="3501169"/>
            <a:ext cx="2842321" cy="3012860"/>
          </a:xfrm>
          <a:prstGeom prst="rect">
            <a:avLst/>
          </a:prstGeom>
        </p:spPr>
      </p:pic>
      <p:sp>
        <p:nvSpPr>
          <p:cNvPr id="7" name="TextBox 6"/>
          <p:cNvSpPr txBox="1"/>
          <p:nvPr/>
        </p:nvSpPr>
        <p:spPr>
          <a:xfrm>
            <a:off x="1206713" y="5862330"/>
            <a:ext cx="3784387" cy="646331"/>
          </a:xfrm>
          <a:prstGeom prst="rect">
            <a:avLst/>
          </a:prstGeom>
          <a:noFill/>
        </p:spPr>
        <p:txBody>
          <a:bodyPr wrap="square" rtlCol="0">
            <a:spAutoFit/>
          </a:bodyPr>
          <a:lstStyle/>
          <a:p>
            <a:pPr algn="r"/>
            <a:r>
              <a:rPr lang="en-US" i="1" dirty="0" smtClean="0">
                <a:solidFill>
                  <a:srgbClr val="564B3C"/>
                </a:solidFill>
              </a:rPr>
              <a:t>Mercury (0,0) orbit perturbed by </a:t>
            </a:r>
            <a:r>
              <a:rPr lang="en-US" i="1" dirty="0" smtClean="0">
                <a:solidFill>
                  <a:srgbClr val="0000FF"/>
                </a:solidFill>
              </a:rPr>
              <a:t>Venus</a:t>
            </a:r>
            <a:r>
              <a:rPr lang="en-US" i="1" dirty="0" smtClean="0">
                <a:solidFill>
                  <a:srgbClr val="564B3C"/>
                </a:solidFill>
              </a:rPr>
              <a:t> </a:t>
            </a:r>
            <a:r>
              <a:rPr lang="en-US" i="1" dirty="0" smtClean="0">
                <a:solidFill>
                  <a:srgbClr val="FF0000"/>
                </a:solidFill>
              </a:rPr>
              <a:t>Jupiter</a:t>
            </a:r>
            <a:r>
              <a:rPr lang="en-US" i="1" dirty="0" smtClean="0">
                <a:solidFill>
                  <a:srgbClr val="564B3C"/>
                </a:solidFill>
              </a:rPr>
              <a:t>, all </a:t>
            </a:r>
            <a:r>
              <a:rPr lang="en-US" i="1" dirty="0" smtClean="0">
                <a:solidFill>
                  <a:srgbClr val="008000"/>
                </a:solidFill>
              </a:rPr>
              <a:t>planets</a:t>
            </a:r>
            <a:endParaRPr lang="en-US" i="1" dirty="0">
              <a:solidFill>
                <a:srgbClr val="008000"/>
              </a:solidFill>
            </a:endParaRPr>
          </a:p>
        </p:txBody>
      </p:sp>
      <p:sp>
        <p:nvSpPr>
          <p:cNvPr id="8" name="TextBox 7"/>
          <p:cNvSpPr txBox="1"/>
          <p:nvPr/>
        </p:nvSpPr>
        <p:spPr>
          <a:xfrm>
            <a:off x="705528" y="3705050"/>
            <a:ext cx="4399872" cy="1477327"/>
          </a:xfrm>
          <a:prstGeom prst="rect">
            <a:avLst/>
          </a:prstGeom>
          <a:noFill/>
        </p:spPr>
        <p:txBody>
          <a:bodyPr wrap="square" rtlCol="0">
            <a:spAutoFit/>
          </a:bodyPr>
          <a:lstStyle/>
          <a:p>
            <a:pPr>
              <a:buNone/>
            </a:pPr>
            <a:r>
              <a:rPr lang="en-US" sz="2400" dirty="0" smtClean="0">
                <a:solidFill>
                  <a:srgbClr val="564B3C"/>
                </a:solidFill>
              </a:rPr>
              <a:t>• Wobble in orbital path as distances between two planets change</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563217"/>
            <a:ext cx="8260672" cy="1039427"/>
          </a:xfrm>
        </p:spPr>
        <p:txBody>
          <a:bodyPr>
            <a:normAutofit fontScale="90000"/>
          </a:bodyPr>
          <a:lstStyle/>
          <a:p>
            <a:r>
              <a:rPr lang="en-US" dirty="0" smtClean="0"/>
              <a:t>Universal Gravitation: EVIDENCE 	</a:t>
            </a:r>
            <a:endParaRPr lang="en-US" dirty="0"/>
          </a:p>
        </p:txBody>
      </p:sp>
      <p:sp>
        <p:nvSpPr>
          <p:cNvPr id="6" name="TextBox 5"/>
          <p:cNvSpPr txBox="1"/>
          <p:nvPr/>
        </p:nvSpPr>
        <p:spPr>
          <a:xfrm flipH="1">
            <a:off x="565520" y="1820108"/>
            <a:ext cx="7905379" cy="830997"/>
          </a:xfrm>
          <a:prstGeom prst="rect">
            <a:avLst/>
          </a:prstGeom>
          <a:noFill/>
        </p:spPr>
        <p:txBody>
          <a:bodyPr wrap="square" rtlCol="0">
            <a:spAutoFit/>
          </a:bodyPr>
          <a:lstStyle/>
          <a:p>
            <a:r>
              <a:rPr lang="en-US" sz="2000" dirty="0" smtClean="0">
                <a:solidFill>
                  <a:schemeClr val="tx2"/>
                </a:solidFill>
              </a:rPr>
              <a:t>• </a:t>
            </a:r>
            <a:r>
              <a:rPr lang="en-US" sz="2400" dirty="0" smtClean="0">
                <a:solidFill>
                  <a:schemeClr val="tx2"/>
                </a:solidFill>
              </a:rPr>
              <a:t>Tides  - from the g-force between Earth and the Moon (and to a lesser extent, the Earth and Sun)</a:t>
            </a:r>
            <a:endParaRPr lang="en-US" sz="2400" dirty="0"/>
          </a:p>
        </p:txBody>
      </p:sp>
      <p:pic>
        <p:nvPicPr>
          <p:cNvPr id="15" name="Picture 14" descr="high-low-tide-blackpoo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18" y="2984500"/>
            <a:ext cx="8542940" cy="3238500"/>
          </a:xfrm>
          <a:prstGeom prst="rect">
            <a:avLst/>
          </a:prstGeom>
        </p:spPr>
      </p:pic>
      <p:pic>
        <p:nvPicPr>
          <p:cNvPr id="16" name="Picture 15" descr="HGFYIi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618" y="2984500"/>
            <a:ext cx="8677582" cy="3516406"/>
          </a:xfrm>
          <a:prstGeom prst="rect">
            <a:avLst/>
          </a:prstGeom>
        </p:spPr>
      </p:pic>
    </p:spTree>
    <p:extLst>
      <p:ext uri="{BB962C8B-B14F-4D97-AF65-F5344CB8AC3E}">
        <p14:creationId xmlns:p14="http://schemas.microsoft.com/office/powerpoint/2010/main" val="1190648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11-16 at 8.56.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 y="1663700"/>
            <a:ext cx="8432800" cy="2716449"/>
          </a:xfrm>
          <a:prstGeom prst="rect">
            <a:avLst/>
          </a:prstGeom>
        </p:spPr>
      </p:pic>
    </p:spTree>
    <p:extLst>
      <p:ext uri="{BB962C8B-B14F-4D97-AF65-F5344CB8AC3E}">
        <p14:creationId xmlns:p14="http://schemas.microsoft.com/office/powerpoint/2010/main" val="398084278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9462</TotalTime>
  <Words>1664</Words>
  <Application>Microsoft Macintosh PowerPoint</Application>
  <PresentationFormat>On-screen Show (4:3)</PresentationFormat>
  <Paragraphs>158</Paragraphs>
  <Slides>14</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Apothecary</vt:lpstr>
      <vt:lpstr>Photo Editor Photo</vt:lpstr>
      <vt:lpstr>Universal GRAVITY</vt:lpstr>
      <vt:lpstr>Newton: Thinking Further</vt:lpstr>
      <vt:lpstr> g-Force VariableS</vt:lpstr>
      <vt:lpstr>The Formula</vt:lpstr>
      <vt:lpstr>The effect of DISTANCE on g</vt:lpstr>
      <vt:lpstr>PowerPoint Presentation</vt:lpstr>
      <vt:lpstr>Universal Gravitation: EVIDENCE  </vt:lpstr>
      <vt:lpstr>Universal Gravitation: EVIDENCE  </vt:lpstr>
      <vt:lpstr>PowerPoint Presentation</vt:lpstr>
      <vt:lpstr>Enter einstein</vt:lpstr>
      <vt:lpstr>General Relativity THEORY</vt:lpstr>
      <vt:lpstr>Evidence: Gravitational Lensing</vt:lpstr>
      <vt:lpstr>Evidence: Gravitational Waves</vt:lpstr>
      <vt:lpstr>EVIDENCE: Frame Dragging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GRAVITY</dc:title>
  <dc:creator>Microsoft Office User</dc:creator>
  <cp:lastModifiedBy>Marybeth Fenton</cp:lastModifiedBy>
  <cp:revision>375</cp:revision>
  <dcterms:created xsi:type="dcterms:W3CDTF">2015-12-02T15:57:47Z</dcterms:created>
  <dcterms:modified xsi:type="dcterms:W3CDTF">2019-11-06T21:22:35Z</dcterms:modified>
</cp:coreProperties>
</file>